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31964" y="4582666"/>
            <a:ext cx="1534668" cy="5105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10561" y="1678050"/>
            <a:ext cx="4722876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6576" y="936752"/>
            <a:ext cx="7330846" cy="3565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24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25.jp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hyperlink" Target="http://conexaoplaneta.com.br/blog%202017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6.png"/><Relationship Id="rId4" Type="http://schemas.openxmlformats.org/officeDocument/2006/relationships/hyperlink" Target="http://www.alberenergia.com.br/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27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28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29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30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hyperlink" Target="http://www.alberenergia.com.br/" TargetMode="External"/><Relationship Id="rId5" Type="http://schemas.openxmlformats.org/officeDocument/2006/relationships/image" Target="../media/image32.jpg"/><Relationship Id="rId6" Type="http://schemas.openxmlformats.org/officeDocument/2006/relationships/image" Target="../media/image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hyperlink" Target="http://www.alberenergia.com.br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6" Type="http://schemas.openxmlformats.org/officeDocument/2006/relationships/hyperlink" Target="http://www.alberenergia.com.br/" TargetMode="Externa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hyperlink" Target="http://www.alberenergia.com.br/" TargetMode="Externa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hyperlink" Target="http://www.alberenergia.com.br/" TargetMode="Externa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berenergia.com.br/" TargetMode="Externa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Relationship Id="rId4" Type="http://schemas.openxmlformats.org/officeDocument/2006/relationships/hyperlink" Target="http://www.alberenergia.com.br/" TargetMode="Externa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hyperlink" Target="http://www.alberenergia.com.br/" TargetMode="Externa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43.jpg"/><Relationship Id="rId5" Type="http://schemas.openxmlformats.org/officeDocument/2006/relationships/hyperlink" Target="http://www.alberenergia.com.br/" TargetMode="Externa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hyperlink" Target="http://www.alberenergia.com.br/" TargetMode="Externa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4.png"/><Relationship Id="rId4" Type="http://schemas.openxmlformats.org/officeDocument/2006/relationships/hyperlink" Target="http://www.alberenergia.com.br/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jpg"/><Relationship Id="rId10" Type="http://schemas.openxmlformats.org/officeDocument/2006/relationships/image" Target="../media/image49.jpg"/><Relationship Id="rId11" Type="http://schemas.openxmlformats.org/officeDocument/2006/relationships/image" Target="../media/image50.jpg"/><Relationship Id="rId12" Type="http://schemas.openxmlformats.org/officeDocument/2006/relationships/image" Target="../media/image51.jp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jpg"/><Relationship Id="rId17" Type="http://schemas.openxmlformats.org/officeDocument/2006/relationships/image" Target="../media/image56.jpg"/><Relationship Id="rId18" Type="http://schemas.openxmlformats.org/officeDocument/2006/relationships/image" Target="../media/image5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58.png"/><Relationship Id="rId4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hyperlink" Target="http://www.alberenergia.com.br/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lberenergia.com.br/" TargetMode="Externa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hyperlink" Target="http://www.alberenergia.com.br/" TargetMode="External"/><Relationship Id="rId5" Type="http://schemas.openxmlformats.org/officeDocument/2006/relationships/image" Target="../media/image21.jpg"/><Relationship Id="rId6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58495" marR="5080" indent="7112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SOLUÇÕES </a:t>
            </a:r>
            <a:r>
              <a:rPr dirty="0" spc="-5"/>
              <a:t>E </a:t>
            </a:r>
            <a:r>
              <a:rPr dirty="0" spc="-35"/>
              <a:t>CONSULTORIA </a:t>
            </a:r>
            <a:r>
              <a:rPr dirty="0" spc="-30"/>
              <a:t> </a:t>
            </a:r>
            <a:r>
              <a:rPr dirty="0" spc="-5"/>
              <a:t>EM</a:t>
            </a:r>
            <a:r>
              <a:rPr dirty="0"/>
              <a:t> </a:t>
            </a:r>
            <a:r>
              <a:rPr dirty="0" spc="-10"/>
              <a:t>EFICIÊNCIA</a:t>
            </a:r>
            <a:r>
              <a:rPr dirty="0" spc="-15"/>
              <a:t> </a:t>
            </a:r>
            <a:r>
              <a:rPr dirty="0" spc="-10"/>
              <a:t>ENERGÉTICA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84647" y="0"/>
              <a:ext cx="3959860" cy="3724910"/>
            </a:xfrm>
            <a:custGeom>
              <a:avLst/>
              <a:gdLst/>
              <a:ahLst/>
              <a:cxnLst/>
              <a:rect l="l" t="t" r="r" b="b"/>
              <a:pathLst>
                <a:path w="3959859" h="3724910">
                  <a:moveTo>
                    <a:pt x="3959352" y="0"/>
                  </a:moveTo>
                  <a:lnTo>
                    <a:pt x="0" y="0"/>
                  </a:lnTo>
                  <a:lnTo>
                    <a:pt x="0" y="3724655"/>
                  </a:lnTo>
                  <a:lnTo>
                    <a:pt x="3959352" y="3724655"/>
                  </a:lnTo>
                  <a:lnTo>
                    <a:pt x="3959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51434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1964" y="4442459"/>
              <a:ext cx="1534668" cy="50901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8540" y="0"/>
            <a:ext cx="2275205" cy="1443990"/>
          </a:xfrm>
          <a:prstGeom prst="rect">
            <a:avLst/>
          </a:prstGeom>
        </p:spPr>
        <p:txBody>
          <a:bodyPr wrap="square" lIns="0" tIns="211454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1664"/>
              </a:spcBef>
            </a:pPr>
            <a:r>
              <a:rPr dirty="0" sz="2800" spc="-5" b="1">
                <a:solidFill>
                  <a:srgbClr val="FFC000"/>
                </a:solidFill>
                <a:latin typeface="Calibri"/>
                <a:cs typeface="Calibri"/>
              </a:rPr>
              <a:t>//</a:t>
            </a:r>
            <a:r>
              <a:rPr dirty="0" sz="2800" spc="-4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FFC000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840"/>
              </a:spcBef>
            </a:pP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Os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raios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solares são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captados </a:t>
            </a:r>
            <a:r>
              <a:rPr dirty="0" sz="1500" spc="-32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pelos painéis,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gerando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uma </a:t>
            </a:r>
            <a:r>
              <a:rPr dirty="0" sz="1500" spc="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corrente</a:t>
            </a:r>
            <a:r>
              <a:rPr dirty="0" sz="1500" spc="-2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contínua.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67202" y="197357"/>
            <a:ext cx="5918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C000"/>
                </a:solidFill>
                <a:latin typeface="Calibri"/>
                <a:cs typeface="Calibri"/>
              </a:rPr>
              <a:t>//</a:t>
            </a:r>
            <a:r>
              <a:rPr dirty="0" sz="2800" spc="-80" b="1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FFC000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5085" y="744473"/>
            <a:ext cx="23469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A</a:t>
            </a:r>
            <a:r>
              <a:rPr dirty="0" sz="1500" spc="-2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corrente</a:t>
            </a:r>
            <a:r>
              <a:rPr dirty="0" sz="1500" spc="-3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contínua</a:t>
            </a:r>
            <a:r>
              <a:rPr dirty="0" sz="1500" spc="-4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vai para</a:t>
            </a:r>
            <a:r>
              <a:rPr dirty="0" sz="1500" spc="-3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5085" y="973073"/>
            <a:ext cx="16452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inversor</a:t>
            </a:r>
            <a:r>
              <a:rPr dirty="0" sz="1500" spc="-3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solar</a:t>
            </a:r>
            <a:r>
              <a:rPr dirty="0" sz="1500" spc="-3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onde</a:t>
            </a:r>
            <a:r>
              <a:rPr dirty="0" sz="1500" spc="-2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é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5085" y="1201673"/>
            <a:ext cx="20643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transformada</a:t>
            </a:r>
            <a:r>
              <a:rPr dirty="0" sz="1500" spc="-6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em</a:t>
            </a:r>
            <a:r>
              <a:rPr dirty="0" sz="1500" spc="-2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corrente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5085" y="1430528"/>
            <a:ext cx="8166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alternada.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868" y="1702307"/>
            <a:ext cx="3692652" cy="28574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9811"/>
            <a:ext cx="9144000" cy="51236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531367"/>
            <a:ext cx="33515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10"/>
              <a:t> </a:t>
            </a:r>
            <a:r>
              <a:rPr dirty="0" spc="-15"/>
              <a:t>FONTES</a:t>
            </a:r>
            <a:r>
              <a:rPr dirty="0" spc="-5"/>
              <a:t> DE</a:t>
            </a:r>
            <a:r>
              <a:rPr dirty="0" spc="-25"/>
              <a:t> </a:t>
            </a:r>
            <a:r>
              <a:rPr dirty="0" spc="-10"/>
              <a:t>ENERGIA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268224"/>
            <a:ext cx="8476615" cy="4683760"/>
            <a:chOff x="390143" y="268224"/>
            <a:chExt cx="8476615" cy="4683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34339" y="1448562"/>
            <a:ext cx="5989955" cy="27463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i="1">
                <a:solidFill>
                  <a:srgbClr val="7E7E7E"/>
                </a:solidFill>
                <a:latin typeface="Calibri"/>
                <a:cs typeface="Calibri"/>
              </a:rPr>
              <a:t>“Energia</a:t>
            </a:r>
            <a:r>
              <a:rPr dirty="0" sz="2000" spc="-4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7E7E7E"/>
                </a:solidFill>
                <a:latin typeface="Calibri"/>
                <a:cs typeface="Calibri"/>
              </a:rPr>
              <a:t>solar torna-se</a:t>
            </a:r>
            <a:r>
              <a:rPr dirty="0" sz="2000" spc="-2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i="1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dirty="0" sz="2000" spc="-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spc="-15" i="1">
                <a:solidFill>
                  <a:srgbClr val="7E7E7E"/>
                </a:solidFill>
                <a:latin typeface="Calibri"/>
                <a:cs typeface="Calibri"/>
              </a:rPr>
              <a:t>fonte </a:t>
            </a:r>
            <a:r>
              <a:rPr dirty="0" sz="2000" spc="-5" i="1">
                <a:solidFill>
                  <a:srgbClr val="7E7E7E"/>
                </a:solidFill>
                <a:latin typeface="Calibri"/>
                <a:cs typeface="Calibri"/>
              </a:rPr>
              <a:t>renovável</a:t>
            </a:r>
            <a:r>
              <a:rPr dirty="0" sz="2000" spc="-2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7E7E7E"/>
                </a:solidFill>
                <a:latin typeface="Calibri"/>
                <a:cs typeface="Calibri"/>
              </a:rPr>
              <a:t>mais </a:t>
            </a:r>
            <a:r>
              <a:rPr dirty="0" sz="2000" spc="-10" i="1">
                <a:solidFill>
                  <a:srgbClr val="7E7E7E"/>
                </a:solidFill>
                <a:latin typeface="Calibri"/>
                <a:cs typeface="Calibri"/>
              </a:rPr>
              <a:t>barata</a:t>
            </a:r>
            <a:r>
              <a:rPr dirty="0" sz="2000" spc="-2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i="1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i="1">
                <a:solidFill>
                  <a:srgbClr val="7E7E7E"/>
                </a:solidFill>
                <a:latin typeface="Calibri"/>
                <a:cs typeface="Calibri"/>
              </a:rPr>
              <a:t>58</a:t>
            </a:r>
            <a:r>
              <a:rPr dirty="0" sz="2000" spc="-2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7E7E7E"/>
                </a:solidFill>
                <a:latin typeface="Calibri"/>
                <a:cs typeface="Calibri"/>
              </a:rPr>
              <a:t>países,</a:t>
            </a:r>
            <a:r>
              <a:rPr dirty="0" sz="2000" spc="-3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7E7E7E"/>
                </a:solidFill>
                <a:latin typeface="Calibri"/>
                <a:cs typeface="Calibri"/>
              </a:rPr>
              <a:t>entre</a:t>
            </a:r>
            <a:r>
              <a:rPr dirty="0" sz="2000" spc="-3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i="1">
                <a:solidFill>
                  <a:srgbClr val="7E7E7E"/>
                </a:solidFill>
                <a:latin typeface="Calibri"/>
                <a:cs typeface="Calibri"/>
              </a:rPr>
              <a:t>eles,</a:t>
            </a:r>
            <a:r>
              <a:rPr dirty="0" sz="2000" spc="-2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i="1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dirty="0" sz="2000" spc="-1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7E7E7E"/>
                </a:solidFill>
                <a:latin typeface="Calibri"/>
                <a:cs typeface="Calibri"/>
              </a:rPr>
              <a:t>Brasil”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715"/>
              </a:spcBef>
            </a:pPr>
            <a:r>
              <a:rPr dirty="0" sz="1400" spc="-35" i="1">
                <a:solidFill>
                  <a:srgbClr val="7E7E7E"/>
                </a:solidFill>
                <a:latin typeface="Calibri"/>
                <a:cs typeface="Calibri"/>
              </a:rPr>
              <a:t>“...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Ao encerrar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2016,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consultoria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Bloomberg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New Energy Finance </a:t>
            </a:r>
            <a:r>
              <a:rPr dirty="0" sz="1400" spc="-15" i="1">
                <a:solidFill>
                  <a:srgbClr val="7E7E7E"/>
                </a:solidFill>
                <a:latin typeface="Calibri"/>
                <a:cs typeface="Calibri"/>
              </a:rPr>
              <a:t>fez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um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balanço </a:t>
            </a:r>
            <a:r>
              <a:rPr dirty="0" sz="1400" spc="-30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do custo das </a:t>
            </a:r>
            <a:r>
              <a:rPr dirty="0" sz="1400" spc="-10" i="1">
                <a:solidFill>
                  <a:srgbClr val="7E7E7E"/>
                </a:solidFill>
                <a:latin typeface="Calibri"/>
                <a:cs typeface="Calibri"/>
              </a:rPr>
              <a:t>fontes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400" spc="-5" b="1" i="1">
                <a:solidFill>
                  <a:srgbClr val="7E7E7E"/>
                </a:solidFill>
                <a:latin typeface="Calibri"/>
                <a:cs typeface="Calibri"/>
              </a:rPr>
              <a:t>energia renováveis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em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todo mundo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e o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resultado </a:t>
            </a:r>
            <a:r>
              <a:rPr dirty="0" sz="1400" spc="-10" i="1">
                <a:solidFill>
                  <a:srgbClr val="7E7E7E"/>
                </a:solidFill>
                <a:latin typeface="Calibri"/>
                <a:cs typeface="Calibri"/>
              </a:rPr>
              <a:t>foi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 surpreendente: pela primeira vez na história,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dirty="0" sz="1400" spc="-5" b="1" i="1">
                <a:solidFill>
                  <a:srgbClr val="7E7E7E"/>
                </a:solidFill>
                <a:latin typeface="Calibri"/>
                <a:cs typeface="Calibri"/>
              </a:rPr>
              <a:t>energia solar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se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torna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dirty="0" sz="1400" spc="-10" i="1">
                <a:solidFill>
                  <a:srgbClr val="7E7E7E"/>
                </a:solidFill>
                <a:latin typeface="Calibri"/>
                <a:cs typeface="Calibri"/>
              </a:rPr>
              <a:t>fonte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 renovável</a:t>
            </a:r>
            <a:r>
              <a:rPr dirty="0" sz="1400" spc="-3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mais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7E7E7E"/>
                </a:solidFill>
                <a:latin typeface="Calibri"/>
                <a:cs typeface="Calibri"/>
              </a:rPr>
              <a:t>barata,</a:t>
            </a:r>
            <a:r>
              <a:rPr dirty="0" sz="1400" spc="3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superando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dirty="0" sz="1400" spc="1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b="1" i="1">
                <a:solidFill>
                  <a:srgbClr val="7E7E7E"/>
                </a:solidFill>
                <a:latin typeface="Calibri"/>
                <a:cs typeface="Calibri"/>
              </a:rPr>
              <a:t>eólica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, produzida</a:t>
            </a:r>
            <a:r>
              <a:rPr dirty="0" sz="1400" spc="1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pelo</a:t>
            </a:r>
            <a:r>
              <a:rPr dirty="0" sz="1400" spc="-1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vento.</a:t>
            </a:r>
            <a:r>
              <a:rPr dirty="0" sz="1400" spc="-1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400" spc="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dirty="0" sz="1400" spc="-1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melhor</a:t>
            </a:r>
            <a:r>
              <a:rPr dirty="0" sz="1400" spc="-1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ainda </a:t>
            </a:r>
            <a:r>
              <a:rPr dirty="0" sz="1400" spc="-30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é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que, os investimentos </a:t>
            </a:r>
            <a:r>
              <a:rPr dirty="0" sz="1400" spc="-10" i="1">
                <a:solidFill>
                  <a:srgbClr val="7E7E7E"/>
                </a:solidFill>
                <a:latin typeface="Calibri"/>
                <a:cs typeface="Calibri"/>
              </a:rPr>
              <a:t>feitos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na geração de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energia a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partir do sol não </a:t>
            </a:r>
            <a:r>
              <a:rPr dirty="0" sz="1400" spc="-10" i="1">
                <a:solidFill>
                  <a:srgbClr val="7E7E7E"/>
                </a:solidFill>
                <a:latin typeface="Calibri"/>
                <a:cs typeface="Calibri"/>
              </a:rPr>
              <a:t>contam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 com subsídios governamentais, ou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seja, </a:t>
            </a:r>
            <a:r>
              <a:rPr dirty="0" sz="1400" spc="-10" i="1">
                <a:solidFill>
                  <a:srgbClr val="7E7E7E"/>
                </a:solidFill>
                <a:latin typeface="Calibri"/>
                <a:cs typeface="Calibri"/>
              </a:rPr>
              <a:t>esta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é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uma forma de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energia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que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comprovadamente</a:t>
            </a:r>
            <a:r>
              <a:rPr dirty="0" sz="1400" spc="-3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se</a:t>
            </a:r>
            <a:r>
              <a:rPr dirty="0" sz="1400" spc="-1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mostra</a:t>
            </a:r>
            <a:r>
              <a:rPr dirty="0" sz="1400" spc="-1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eficiente,</a:t>
            </a:r>
            <a:r>
              <a:rPr dirty="0" sz="1400" spc="-3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7E7E7E"/>
                </a:solidFill>
                <a:latin typeface="Calibri"/>
                <a:cs typeface="Calibri"/>
              </a:rPr>
              <a:t>viável</a:t>
            </a:r>
            <a:r>
              <a:rPr dirty="0" sz="1400" i="1">
                <a:solidFill>
                  <a:srgbClr val="7E7E7E"/>
                </a:solidFill>
                <a:latin typeface="Calibri"/>
                <a:cs typeface="Calibri"/>
              </a:rPr>
              <a:t> e</a:t>
            </a:r>
            <a:r>
              <a:rPr dirty="0" sz="1400" spc="-10" i="1">
                <a:solidFill>
                  <a:srgbClr val="7E7E7E"/>
                </a:solidFill>
                <a:latin typeface="Calibri"/>
                <a:cs typeface="Calibri"/>
              </a:rPr>
              <a:t> lucrativa.”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10" i="1">
                <a:solidFill>
                  <a:srgbClr val="7E7E7E"/>
                </a:solidFill>
                <a:latin typeface="Calibri"/>
                <a:cs typeface="Calibri"/>
              </a:rPr>
              <a:t>(FONTE:</a:t>
            </a:r>
            <a:r>
              <a:rPr dirty="0" sz="1200" spc="3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u="sng" sz="1200" spc="-10" i="1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Calibri"/>
                <a:cs typeface="Calibri"/>
                <a:hlinkClick r:id="rId6"/>
              </a:rPr>
              <a:t>http://conexaoplaneta.com.br/blog</a:t>
            </a:r>
            <a:r>
              <a:rPr dirty="0" u="sng" sz="1200" spc="-15" i="1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dirty="0" u="sng" sz="1200" i="1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Calibri"/>
                <a:cs typeface="Calibri"/>
                <a:hlinkClick r:id="rId6"/>
              </a:rPr>
              <a:t>2017</a:t>
            </a:r>
            <a:r>
              <a:rPr dirty="0" sz="1200" i="1">
                <a:solidFill>
                  <a:srgbClr val="7E7E7E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2344" y="531367"/>
            <a:ext cx="32664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 </a:t>
            </a:r>
            <a:r>
              <a:rPr dirty="0" spc="-20"/>
              <a:t>PREÇO</a:t>
            </a:r>
            <a:r>
              <a:rPr dirty="0" spc="5"/>
              <a:t> </a:t>
            </a:r>
            <a:r>
              <a:rPr dirty="0" spc="-5"/>
              <a:t>x</a:t>
            </a:r>
            <a:r>
              <a:rPr dirty="0" spc="-10"/>
              <a:t> </a:t>
            </a:r>
            <a:r>
              <a:rPr dirty="0" spc="-25"/>
              <a:t>EVOLUÇÃO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3" y="268224"/>
            <a:ext cx="1080516" cy="10789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95" y="2214372"/>
            <a:ext cx="3995928" cy="194157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581144" y="2456688"/>
            <a:ext cx="3289300" cy="0"/>
          </a:xfrm>
          <a:custGeom>
            <a:avLst/>
            <a:gdLst/>
            <a:ahLst/>
            <a:cxnLst/>
            <a:rect l="l" t="t" r="r" b="b"/>
            <a:pathLst>
              <a:path w="3289300" h="0">
                <a:moveTo>
                  <a:pt x="0" y="0"/>
                </a:moveTo>
                <a:lnTo>
                  <a:pt x="3288791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4581144" y="2671572"/>
            <a:ext cx="3289300" cy="1102360"/>
            <a:chOff x="4581144" y="2671572"/>
            <a:chExt cx="3289300" cy="1102360"/>
          </a:xfrm>
        </p:grpSpPr>
        <p:sp>
          <p:nvSpPr>
            <p:cNvPr id="7" name="object 7"/>
            <p:cNvSpPr/>
            <p:nvPr/>
          </p:nvSpPr>
          <p:spPr>
            <a:xfrm>
              <a:off x="4581144" y="3548633"/>
              <a:ext cx="2522220" cy="5080"/>
            </a:xfrm>
            <a:custGeom>
              <a:avLst/>
              <a:gdLst/>
              <a:ahLst/>
              <a:cxnLst/>
              <a:rect l="l" t="t" r="r" b="b"/>
              <a:pathLst>
                <a:path w="2522220" h="5079">
                  <a:moveTo>
                    <a:pt x="0" y="4572"/>
                  </a:moveTo>
                  <a:lnTo>
                    <a:pt x="2522220" y="4572"/>
                  </a:lnTo>
                </a:path>
                <a:path w="2522220" h="5079">
                  <a:moveTo>
                    <a:pt x="0" y="0"/>
                  </a:moveTo>
                  <a:lnTo>
                    <a:pt x="2522220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11099" y="3462527"/>
              <a:ext cx="215265" cy="306705"/>
            </a:xfrm>
            <a:custGeom>
              <a:avLst/>
              <a:gdLst/>
              <a:ahLst/>
              <a:cxnLst/>
              <a:rect l="l" t="t" r="r" b="b"/>
              <a:pathLst>
                <a:path w="215265" h="306704">
                  <a:moveTo>
                    <a:pt x="51828" y="88392"/>
                  </a:moveTo>
                  <a:lnTo>
                    <a:pt x="0" y="88392"/>
                  </a:lnTo>
                  <a:lnTo>
                    <a:pt x="0" y="306324"/>
                  </a:lnTo>
                  <a:lnTo>
                    <a:pt x="51828" y="306324"/>
                  </a:lnTo>
                  <a:lnTo>
                    <a:pt x="51828" y="88392"/>
                  </a:lnTo>
                  <a:close/>
                </a:path>
                <a:path w="215265" h="306704">
                  <a:moveTo>
                    <a:pt x="214896" y="0"/>
                  </a:moveTo>
                  <a:lnTo>
                    <a:pt x="164604" y="0"/>
                  </a:lnTo>
                  <a:lnTo>
                    <a:pt x="164604" y="306324"/>
                  </a:lnTo>
                  <a:lnTo>
                    <a:pt x="214896" y="306324"/>
                  </a:lnTo>
                  <a:lnTo>
                    <a:pt x="21489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81144" y="3331463"/>
              <a:ext cx="2522220" cy="0"/>
            </a:xfrm>
            <a:custGeom>
              <a:avLst/>
              <a:gdLst/>
              <a:ahLst/>
              <a:cxnLst/>
              <a:rect l="l" t="t" r="r" b="b"/>
              <a:pathLst>
                <a:path w="2522220" h="0">
                  <a:moveTo>
                    <a:pt x="0" y="0"/>
                  </a:moveTo>
                  <a:lnTo>
                    <a:pt x="2522220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40295" y="3375659"/>
              <a:ext cx="50800" cy="393700"/>
            </a:xfrm>
            <a:custGeom>
              <a:avLst/>
              <a:gdLst/>
              <a:ahLst/>
              <a:cxnLst/>
              <a:rect l="l" t="t" r="r" b="b"/>
              <a:pathLst>
                <a:path w="50800" h="393700">
                  <a:moveTo>
                    <a:pt x="50292" y="0"/>
                  </a:moveTo>
                  <a:lnTo>
                    <a:pt x="0" y="0"/>
                  </a:lnTo>
                  <a:lnTo>
                    <a:pt x="0" y="393191"/>
                  </a:lnTo>
                  <a:lnTo>
                    <a:pt x="50292" y="393191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55179" y="3548633"/>
              <a:ext cx="113030" cy="5080"/>
            </a:xfrm>
            <a:custGeom>
              <a:avLst/>
              <a:gdLst/>
              <a:ahLst/>
              <a:cxnLst/>
              <a:rect l="l" t="t" r="r" b="b"/>
              <a:pathLst>
                <a:path w="113029" h="5079">
                  <a:moveTo>
                    <a:pt x="0" y="4572"/>
                  </a:moveTo>
                  <a:lnTo>
                    <a:pt x="112775" y="4572"/>
                  </a:lnTo>
                </a:path>
                <a:path w="113029" h="5079">
                  <a:moveTo>
                    <a:pt x="0" y="0"/>
                  </a:moveTo>
                  <a:lnTo>
                    <a:pt x="112775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55179" y="3331463"/>
              <a:ext cx="113030" cy="0"/>
            </a:xfrm>
            <a:custGeom>
              <a:avLst/>
              <a:gdLst/>
              <a:ahLst/>
              <a:cxnLst/>
              <a:rect l="l" t="t" r="r" b="b"/>
              <a:pathLst>
                <a:path w="113029" h="0">
                  <a:moveTo>
                    <a:pt x="0" y="0"/>
                  </a:moveTo>
                  <a:lnTo>
                    <a:pt x="11277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03364" y="3265931"/>
              <a:ext cx="52069" cy="502920"/>
            </a:xfrm>
            <a:custGeom>
              <a:avLst/>
              <a:gdLst/>
              <a:ahLst/>
              <a:cxnLst/>
              <a:rect l="l" t="t" r="r" b="b"/>
              <a:pathLst>
                <a:path w="52070" h="502920">
                  <a:moveTo>
                    <a:pt x="51815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51815" y="502920"/>
                  </a:lnTo>
                  <a:lnTo>
                    <a:pt x="5181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19772" y="3548633"/>
              <a:ext cx="113030" cy="5080"/>
            </a:xfrm>
            <a:custGeom>
              <a:avLst/>
              <a:gdLst/>
              <a:ahLst/>
              <a:cxnLst/>
              <a:rect l="l" t="t" r="r" b="b"/>
              <a:pathLst>
                <a:path w="113029" h="5079">
                  <a:moveTo>
                    <a:pt x="0" y="4572"/>
                  </a:moveTo>
                  <a:lnTo>
                    <a:pt x="112775" y="4572"/>
                  </a:lnTo>
                </a:path>
                <a:path w="113029" h="5079">
                  <a:moveTo>
                    <a:pt x="0" y="0"/>
                  </a:moveTo>
                  <a:lnTo>
                    <a:pt x="112775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81144" y="3113531"/>
              <a:ext cx="2851785" cy="218440"/>
            </a:xfrm>
            <a:custGeom>
              <a:avLst/>
              <a:gdLst/>
              <a:ahLst/>
              <a:cxnLst/>
              <a:rect l="l" t="t" r="r" b="b"/>
              <a:pathLst>
                <a:path w="2851784" h="218439">
                  <a:moveTo>
                    <a:pt x="2738628" y="217931"/>
                  </a:moveTo>
                  <a:lnTo>
                    <a:pt x="2851404" y="217931"/>
                  </a:lnTo>
                </a:path>
                <a:path w="2851784" h="218439">
                  <a:moveTo>
                    <a:pt x="0" y="0"/>
                  </a:moveTo>
                  <a:lnTo>
                    <a:pt x="2851404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267955" y="3156204"/>
              <a:ext cx="52069" cy="612775"/>
            </a:xfrm>
            <a:custGeom>
              <a:avLst/>
              <a:gdLst/>
              <a:ahLst/>
              <a:cxnLst/>
              <a:rect l="l" t="t" r="r" b="b"/>
              <a:pathLst>
                <a:path w="52070" h="612775">
                  <a:moveTo>
                    <a:pt x="51816" y="0"/>
                  </a:moveTo>
                  <a:lnTo>
                    <a:pt x="0" y="0"/>
                  </a:lnTo>
                  <a:lnTo>
                    <a:pt x="0" y="612647"/>
                  </a:lnTo>
                  <a:lnTo>
                    <a:pt x="51816" y="612647"/>
                  </a:lnTo>
                  <a:lnTo>
                    <a:pt x="518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84364" y="3548633"/>
              <a:ext cx="113030" cy="5080"/>
            </a:xfrm>
            <a:custGeom>
              <a:avLst/>
              <a:gdLst/>
              <a:ahLst/>
              <a:cxnLst/>
              <a:rect l="l" t="t" r="r" b="b"/>
              <a:pathLst>
                <a:path w="113029" h="5079">
                  <a:moveTo>
                    <a:pt x="0" y="4572"/>
                  </a:moveTo>
                  <a:lnTo>
                    <a:pt x="112775" y="4572"/>
                  </a:lnTo>
                </a:path>
                <a:path w="113029" h="5079">
                  <a:moveTo>
                    <a:pt x="0" y="0"/>
                  </a:moveTo>
                  <a:lnTo>
                    <a:pt x="112775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84364" y="3113531"/>
              <a:ext cx="113030" cy="218440"/>
            </a:xfrm>
            <a:custGeom>
              <a:avLst/>
              <a:gdLst/>
              <a:ahLst/>
              <a:cxnLst/>
              <a:rect l="l" t="t" r="r" b="b"/>
              <a:pathLst>
                <a:path w="113029" h="218439">
                  <a:moveTo>
                    <a:pt x="0" y="217931"/>
                  </a:moveTo>
                  <a:lnTo>
                    <a:pt x="112775" y="217931"/>
                  </a:lnTo>
                </a:path>
                <a:path w="113029" h="218439">
                  <a:moveTo>
                    <a:pt x="0" y="0"/>
                  </a:moveTo>
                  <a:lnTo>
                    <a:pt x="112775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32548" y="3003804"/>
              <a:ext cx="52069" cy="765175"/>
            </a:xfrm>
            <a:custGeom>
              <a:avLst/>
              <a:gdLst/>
              <a:ahLst/>
              <a:cxnLst/>
              <a:rect l="l" t="t" r="r" b="b"/>
              <a:pathLst>
                <a:path w="52070" h="765175">
                  <a:moveTo>
                    <a:pt x="51816" y="0"/>
                  </a:moveTo>
                  <a:lnTo>
                    <a:pt x="0" y="0"/>
                  </a:lnTo>
                  <a:lnTo>
                    <a:pt x="0" y="765047"/>
                  </a:lnTo>
                  <a:lnTo>
                    <a:pt x="51816" y="765047"/>
                  </a:lnTo>
                  <a:lnTo>
                    <a:pt x="518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48955" y="3548633"/>
              <a:ext cx="113030" cy="5080"/>
            </a:xfrm>
            <a:custGeom>
              <a:avLst/>
              <a:gdLst/>
              <a:ahLst/>
              <a:cxnLst/>
              <a:rect l="l" t="t" r="r" b="b"/>
              <a:pathLst>
                <a:path w="113029" h="5079">
                  <a:moveTo>
                    <a:pt x="0" y="4572"/>
                  </a:moveTo>
                  <a:lnTo>
                    <a:pt x="112775" y="4572"/>
                  </a:lnTo>
                </a:path>
                <a:path w="113029" h="5079">
                  <a:moveTo>
                    <a:pt x="0" y="0"/>
                  </a:moveTo>
                  <a:lnTo>
                    <a:pt x="112775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81144" y="2894076"/>
              <a:ext cx="3180715" cy="437515"/>
            </a:xfrm>
            <a:custGeom>
              <a:avLst/>
              <a:gdLst/>
              <a:ahLst/>
              <a:cxnLst/>
              <a:rect l="l" t="t" r="r" b="b"/>
              <a:pathLst>
                <a:path w="3180715" h="437514">
                  <a:moveTo>
                    <a:pt x="3067811" y="437388"/>
                  </a:moveTo>
                  <a:lnTo>
                    <a:pt x="3180587" y="437388"/>
                  </a:lnTo>
                </a:path>
                <a:path w="3180715" h="437514">
                  <a:moveTo>
                    <a:pt x="3067811" y="219456"/>
                  </a:moveTo>
                  <a:lnTo>
                    <a:pt x="3180587" y="219456"/>
                  </a:lnTo>
                </a:path>
                <a:path w="3180715" h="437514">
                  <a:moveTo>
                    <a:pt x="0" y="0"/>
                  </a:moveTo>
                  <a:lnTo>
                    <a:pt x="3015996" y="0"/>
                  </a:lnTo>
                </a:path>
                <a:path w="3180715" h="437514">
                  <a:moveTo>
                    <a:pt x="3067811" y="0"/>
                  </a:moveTo>
                  <a:lnTo>
                    <a:pt x="318058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597139" y="2849880"/>
              <a:ext cx="52069" cy="919480"/>
            </a:xfrm>
            <a:custGeom>
              <a:avLst/>
              <a:gdLst/>
              <a:ahLst/>
              <a:cxnLst/>
              <a:rect l="l" t="t" r="r" b="b"/>
              <a:pathLst>
                <a:path w="52070" h="919479">
                  <a:moveTo>
                    <a:pt x="51815" y="0"/>
                  </a:moveTo>
                  <a:lnTo>
                    <a:pt x="0" y="0"/>
                  </a:lnTo>
                  <a:lnTo>
                    <a:pt x="0" y="918972"/>
                  </a:lnTo>
                  <a:lnTo>
                    <a:pt x="51815" y="918972"/>
                  </a:lnTo>
                  <a:lnTo>
                    <a:pt x="5181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13548" y="3548633"/>
              <a:ext cx="56515" cy="5080"/>
            </a:xfrm>
            <a:custGeom>
              <a:avLst/>
              <a:gdLst/>
              <a:ahLst/>
              <a:cxnLst/>
              <a:rect l="l" t="t" r="r" b="b"/>
              <a:pathLst>
                <a:path w="56515" h="5079">
                  <a:moveTo>
                    <a:pt x="0" y="4572"/>
                  </a:moveTo>
                  <a:lnTo>
                    <a:pt x="56387" y="4572"/>
                  </a:lnTo>
                </a:path>
                <a:path w="56515" h="5079">
                  <a:moveTo>
                    <a:pt x="0" y="0"/>
                  </a:moveTo>
                  <a:lnTo>
                    <a:pt x="56387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813548" y="2894076"/>
              <a:ext cx="56515" cy="437515"/>
            </a:xfrm>
            <a:custGeom>
              <a:avLst/>
              <a:gdLst/>
              <a:ahLst/>
              <a:cxnLst/>
              <a:rect l="l" t="t" r="r" b="b"/>
              <a:pathLst>
                <a:path w="56515" h="437514">
                  <a:moveTo>
                    <a:pt x="0" y="437388"/>
                  </a:moveTo>
                  <a:lnTo>
                    <a:pt x="56387" y="437388"/>
                  </a:lnTo>
                </a:path>
                <a:path w="56515" h="437514">
                  <a:moveTo>
                    <a:pt x="0" y="219456"/>
                  </a:moveTo>
                  <a:lnTo>
                    <a:pt x="56387" y="219456"/>
                  </a:lnTo>
                </a:path>
                <a:path w="56515" h="437514">
                  <a:moveTo>
                    <a:pt x="0" y="0"/>
                  </a:moveTo>
                  <a:lnTo>
                    <a:pt x="56387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581144" y="2673858"/>
              <a:ext cx="3289300" cy="5080"/>
            </a:xfrm>
            <a:custGeom>
              <a:avLst/>
              <a:gdLst/>
              <a:ahLst/>
              <a:cxnLst/>
              <a:rect l="l" t="t" r="r" b="b"/>
              <a:pathLst>
                <a:path w="3289300" h="5080">
                  <a:moveTo>
                    <a:pt x="0" y="4572"/>
                  </a:moveTo>
                  <a:lnTo>
                    <a:pt x="3288791" y="4572"/>
                  </a:lnTo>
                </a:path>
                <a:path w="3289300" h="5080">
                  <a:moveTo>
                    <a:pt x="0" y="0"/>
                  </a:moveTo>
                  <a:lnTo>
                    <a:pt x="3288791" y="0"/>
                  </a:lnTo>
                </a:path>
              </a:pathLst>
            </a:custGeom>
            <a:ln w="457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37532" y="2676143"/>
              <a:ext cx="3176270" cy="1092835"/>
            </a:xfrm>
            <a:custGeom>
              <a:avLst/>
              <a:gdLst/>
              <a:ahLst/>
              <a:cxnLst/>
              <a:rect l="l" t="t" r="r" b="b"/>
              <a:pathLst>
                <a:path w="3176270" h="1092835">
                  <a:moveTo>
                    <a:pt x="51816" y="1091184"/>
                  </a:moveTo>
                  <a:lnTo>
                    <a:pt x="0" y="1091184"/>
                  </a:lnTo>
                  <a:lnTo>
                    <a:pt x="0" y="1092708"/>
                  </a:lnTo>
                  <a:lnTo>
                    <a:pt x="51816" y="1092708"/>
                  </a:lnTo>
                  <a:lnTo>
                    <a:pt x="51816" y="1091184"/>
                  </a:lnTo>
                  <a:close/>
                </a:path>
                <a:path w="3176270" h="1092835">
                  <a:moveTo>
                    <a:pt x="214884" y="1088136"/>
                  </a:moveTo>
                  <a:lnTo>
                    <a:pt x="164592" y="1088136"/>
                  </a:lnTo>
                  <a:lnTo>
                    <a:pt x="164592" y="1092708"/>
                  </a:lnTo>
                  <a:lnTo>
                    <a:pt x="214884" y="1092708"/>
                  </a:lnTo>
                  <a:lnTo>
                    <a:pt x="214884" y="1088136"/>
                  </a:lnTo>
                  <a:close/>
                </a:path>
                <a:path w="3176270" h="1092835">
                  <a:moveTo>
                    <a:pt x="379476" y="1086612"/>
                  </a:moveTo>
                  <a:lnTo>
                    <a:pt x="329184" y="1086612"/>
                  </a:lnTo>
                  <a:lnTo>
                    <a:pt x="329184" y="1092708"/>
                  </a:lnTo>
                  <a:lnTo>
                    <a:pt x="379476" y="1092708"/>
                  </a:lnTo>
                  <a:lnTo>
                    <a:pt x="379476" y="1086612"/>
                  </a:lnTo>
                  <a:close/>
                </a:path>
                <a:path w="3176270" h="1092835">
                  <a:moveTo>
                    <a:pt x="544068" y="1083564"/>
                  </a:moveTo>
                  <a:lnTo>
                    <a:pt x="492252" y="1083564"/>
                  </a:lnTo>
                  <a:lnTo>
                    <a:pt x="492252" y="1092708"/>
                  </a:lnTo>
                  <a:lnTo>
                    <a:pt x="544068" y="1092708"/>
                  </a:lnTo>
                  <a:lnTo>
                    <a:pt x="544068" y="1083564"/>
                  </a:lnTo>
                  <a:close/>
                </a:path>
                <a:path w="3176270" h="1092835">
                  <a:moveTo>
                    <a:pt x="708660" y="1080516"/>
                  </a:moveTo>
                  <a:lnTo>
                    <a:pt x="656844" y="1080516"/>
                  </a:lnTo>
                  <a:lnTo>
                    <a:pt x="656844" y="1092708"/>
                  </a:lnTo>
                  <a:lnTo>
                    <a:pt x="708660" y="1092708"/>
                  </a:lnTo>
                  <a:lnTo>
                    <a:pt x="708660" y="1080516"/>
                  </a:lnTo>
                  <a:close/>
                </a:path>
                <a:path w="3176270" h="1092835">
                  <a:moveTo>
                    <a:pt x="873252" y="1071372"/>
                  </a:moveTo>
                  <a:lnTo>
                    <a:pt x="821436" y="1071372"/>
                  </a:lnTo>
                  <a:lnTo>
                    <a:pt x="821436" y="1092708"/>
                  </a:lnTo>
                  <a:lnTo>
                    <a:pt x="873252" y="1092708"/>
                  </a:lnTo>
                  <a:lnTo>
                    <a:pt x="873252" y="1071372"/>
                  </a:lnTo>
                  <a:close/>
                </a:path>
                <a:path w="3176270" h="1092835">
                  <a:moveTo>
                    <a:pt x="1037844" y="1060704"/>
                  </a:moveTo>
                  <a:lnTo>
                    <a:pt x="986028" y="1060704"/>
                  </a:lnTo>
                  <a:lnTo>
                    <a:pt x="986028" y="1092708"/>
                  </a:lnTo>
                  <a:lnTo>
                    <a:pt x="1037844" y="1092708"/>
                  </a:lnTo>
                  <a:lnTo>
                    <a:pt x="1037844" y="1060704"/>
                  </a:lnTo>
                  <a:close/>
                </a:path>
                <a:path w="3176270" h="1092835">
                  <a:moveTo>
                    <a:pt x="1202436" y="1050036"/>
                  </a:moveTo>
                  <a:lnTo>
                    <a:pt x="1150620" y="1050036"/>
                  </a:lnTo>
                  <a:lnTo>
                    <a:pt x="1150620" y="1092708"/>
                  </a:lnTo>
                  <a:lnTo>
                    <a:pt x="1202436" y="1092708"/>
                  </a:lnTo>
                  <a:lnTo>
                    <a:pt x="1202436" y="1050036"/>
                  </a:lnTo>
                  <a:close/>
                </a:path>
                <a:path w="3176270" h="1092835">
                  <a:moveTo>
                    <a:pt x="1367028" y="1037844"/>
                  </a:moveTo>
                  <a:lnTo>
                    <a:pt x="1315212" y="1037844"/>
                  </a:lnTo>
                  <a:lnTo>
                    <a:pt x="1315212" y="1092708"/>
                  </a:lnTo>
                  <a:lnTo>
                    <a:pt x="1367028" y="1092708"/>
                  </a:lnTo>
                  <a:lnTo>
                    <a:pt x="1367028" y="1037844"/>
                  </a:lnTo>
                  <a:close/>
                </a:path>
                <a:path w="3176270" h="1092835">
                  <a:moveTo>
                    <a:pt x="1531620" y="1016508"/>
                  </a:moveTo>
                  <a:lnTo>
                    <a:pt x="1479804" y="1016508"/>
                  </a:lnTo>
                  <a:lnTo>
                    <a:pt x="1479804" y="1092708"/>
                  </a:lnTo>
                  <a:lnTo>
                    <a:pt x="1531620" y="1092708"/>
                  </a:lnTo>
                  <a:lnTo>
                    <a:pt x="1531620" y="1016508"/>
                  </a:lnTo>
                  <a:close/>
                </a:path>
                <a:path w="3176270" h="1092835">
                  <a:moveTo>
                    <a:pt x="1696212" y="995172"/>
                  </a:moveTo>
                  <a:lnTo>
                    <a:pt x="1644396" y="995172"/>
                  </a:lnTo>
                  <a:lnTo>
                    <a:pt x="1644396" y="1092708"/>
                  </a:lnTo>
                  <a:lnTo>
                    <a:pt x="1696212" y="1092708"/>
                  </a:lnTo>
                  <a:lnTo>
                    <a:pt x="1696212" y="995172"/>
                  </a:lnTo>
                  <a:close/>
                </a:path>
                <a:path w="3176270" h="1092835">
                  <a:moveTo>
                    <a:pt x="1860804" y="961644"/>
                  </a:moveTo>
                  <a:lnTo>
                    <a:pt x="1808988" y="961644"/>
                  </a:lnTo>
                  <a:lnTo>
                    <a:pt x="1808988" y="1092708"/>
                  </a:lnTo>
                  <a:lnTo>
                    <a:pt x="1860804" y="1092708"/>
                  </a:lnTo>
                  <a:lnTo>
                    <a:pt x="1860804" y="961644"/>
                  </a:lnTo>
                  <a:close/>
                </a:path>
                <a:path w="3176270" h="1092835">
                  <a:moveTo>
                    <a:pt x="3176016" y="0"/>
                  </a:moveTo>
                  <a:lnTo>
                    <a:pt x="3124200" y="0"/>
                  </a:lnTo>
                  <a:lnTo>
                    <a:pt x="3124200" y="1092708"/>
                  </a:lnTo>
                  <a:lnTo>
                    <a:pt x="3176016" y="1092708"/>
                  </a:lnTo>
                  <a:lnTo>
                    <a:pt x="31760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81144" y="3768852"/>
              <a:ext cx="3289300" cy="0"/>
            </a:xfrm>
            <a:custGeom>
              <a:avLst/>
              <a:gdLst/>
              <a:ahLst/>
              <a:cxnLst/>
              <a:rect l="l" t="t" r="r" b="b"/>
              <a:pathLst>
                <a:path w="3289300" h="0">
                  <a:moveTo>
                    <a:pt x="0" y="0"/>
                  </a:moveTo>
                  <a:lnTo>
                    <a:pt x="3288791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288916" y="2282202"/>
            <a:ext cx="199390" cy="155575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73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600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4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500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4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400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4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300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4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4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4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8540" y="4792471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03750" y="3830218"/>
            <a:ext cx="3265170" cy="2571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2001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2002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2003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2004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2005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2006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2007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2008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2009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2011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2012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2013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2014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21277" y="2973251"/>
            <a:ext cx="152400" cy="2838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5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Wp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19346" y="1842897"/>
            <a:ext cx="3121025" cy="457834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419100" marR="5080" indent="-407034">
              <a:lnSpc>
                <a:spcPct val="102099"/>
              </a:lnSpc>
              <a:spcBef>
                <a:spcPts val="65"/>
              </a:spcBef>
            </a:pPr>
            <a:r>
              <a:rPr dirty="0" sz="1400" spc="-10">
                <a:latin typeface="Calibri"/>
                <a:cs typeface="Calibri"/>
              </a:rPr>
              <a:t>EVOLUÇÃO</a:t>
            </a:r>
            <a:r>
              <a:rPr dirty="0" sz="1400" spc="-15">
                <a:latin typeface="Calibri"/>
                <a:cs typeface="Calibri"/>
              </a:rPr>
              <a:t> DA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CAPACIDADE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INSTALADA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DE </a:t>
            </a:r>
            <a:r>
              <a:rPr dirty="0" sz="1400" spc="-3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ENERGIA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SOLAR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35">
                <a:latin typeface="Calibri"/>
                <a:cs typeface="Calibri"/>
              </a:rPr>
              <a:t>FOTOVOLTAICA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0200" y="1959355"/>
            <a:ext cx="2965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HISTÓRICO</a:t>
            </a:r>
            <a:r>
              <a:rPr dirty="0" sz="1200" spc="10" b="1">
                <a:latin typeface="Calibri"/>
                <a:cs typeface="Calibri"/>
              </a:rPr>
              <a:t> </a:t>
            </a:r>
            <a:r>
              <a:rPr dirty="0" sz="1200" spc="-5" b="1">
                <a:latin typeface="Calibri"/>
                <a:cs typeface="Calibri"/>
              </a:rPr>
              <a:t>DO</a:t>
            </a:r>
            <a:r>
              <a:rPr dirty="0" sz="1200" spc="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PREÇO</a:t>
            </a:r>
            <a:r>
              <a:rPr dirty="0" sz="1200" spc="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DAS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CÉLULAS</a:t>
            </a:r>
            <a:r>
              <a:rPr dirty="0" sz="1200" spc="10" b="1">
                <a:latin typeface="Calibri"/>
                <a:cs typeface="Calibri"/>
              </a:rPr>
              <a:t> </a:t>
            </a:r>
            <a:r>
              <a:rPr dirty="0" sz="1200" spc="-5" b="1">
                <a:latin typeface="Calibri"/>
                <a:cs typeface="Calibri"/>
              </a:rPr>
              <a:t>DE</a:t>
            </a:r>
            <a:r>
              <a:rPr dirty="0" sz="1200" spc="15" b="1">
                <a:latin typeface="Calibri"/>
                <a:cs typeface="Calibri"/>
              </a:rPr>
              <a:t> </a:t>
            </a:r>
            <a:r>
              <a:rPr dirty="0" sz="1200" spc="-5" b="1">
                <a:latin typeface="Calibri"/>
                <a:cs typeface="Calibri"/>
              </a:rPr>
              <a:t>SILÍCIO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531367"/>
            <a:ext cx="13576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55"/>
              <a:t> </a:t>
            </a:r>
            <a:r>
              <a:rPr dirty="0" spc="-30"/>
              <a:t>CUSTO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268224"/>
            <a:ext cx="8476615" cy="4683760"/>
            <a:chOff x="390143" y="268224"/>
            <a:chExt cx="8476615" cy="4683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41855" y="2260472"/>
              <a:ext cx="1821180" cy="1887220"/>
            </a:xfrm>
            <a:custGeom>
              <a:avLst/>
              <a:gdLst/>
              <a:ahLst/>
              <a:cxnLst/>
              <a:rect l="l" t="t" r="r" b="b"/>
              <a:pathLst>
                <a:path w="1821179" h="1887220">
                  <a:moveTo>
                    <a:pt x="877188" y="0"/>
                  </a:moveTo>
                  <a:lnTo>
                    <a:pt x="877188" y="943482"/>
                  </a:lnTo>
                  <a:lnTo>
                    <a:pt x="0" y="1290827"/>
                  </a:lnTo>
                  <a:lnTo>
                    <a:pt x="18868" y="1335147"/>
                  </a:lnTo>
                  <a:lnTo>
                    <a:pt x="39803" y="1378132"/>
                  </a:lnTo>
                  <a:lnTo>
                    <a:pt x="62731" y="1419733"/>
                  </a:lnTo>
                  <a:lnTo>
                    <a:pt x="87581" y="1459901"/>
                  </a:lnTo>
                  <a:lnTo>
                    <a:pt x="114280" y="1498587"/>
                  </a:lnTo>
                  <a:lnTo>
                    <a:pt x="142757" y="1535742"/>
                  </a:lnTo>
                  <a:lnTo>
                    <a:pt x="172940" y="1571318"/>
                  </a:lnTo>
                  <a:lnTo>
                    <a:pt x="204756" y="1605264"/>
                  </a:lnTo>
                  <a:lnTo>
                    <a:pt x="238134" y="1637533"/>
                  </a:lnTo>
                  <a:lnTo>
                    <a:pt x="273001" y="1668075"/>
                  </a:lnTo>
                  <a:lnTo>
                    <a:pt x="309286" y="1696842"/>
                  </a:lnTo>
                  <a:lnTo>
                    <a:pt x="346916" y="1723783"/>
                  </a:lnTo>
                  <a:lnTo>
                    <a:pt x="385819" y="1748851"/>
                  </a:lnTo>
                  <a:lnTo>
                    <a:pt x="425924" y="1771996"/>
                  </a:lnTo>
                  <a:lnTo>
                    <a:pt x="467157" y="1793169"/>
                  </a:lnTo>
                  <a:lnTo>
                    <a:pt x="509448" y="1812321"/>
                  </a:lnTo>
                  <a:lnTo>
                    <a:pt x="552724" y="1829404"/>
                  </a:lnTo>
                  <a:lnTo>
                    <a:pt x="596913" y="1844368"/>
                  </a:lnTo>
                  <a:lnTo>
                    <a:pt x="641944" y="1857164"/>
                  </a:lnTo>
                  <a:lnTo>
                    <a:pt x="687743" y="1867744"/>
                  </a:lnTo>
                  <a:lnTo>
                    <a:pt x="734239" y="1876058"/>
                  </a:lnTo>
                  <a:lnTo>
                    <a:pt x="781360" y="1882057"/>
                  </a:lnTo>
                  <a:lnTo>
                    <a:pt x="829034" y="1885692"/>
                  </a:lnTo>
                  <a:lnTo>
                    <a:pt x="877188" y="1886915"/>
                  </a:lnTo>
                  <a:lnTo>
                    <a:pt x="925741" y="1885687"/>
                  </a:lnTo>
                  <a:lnTo>
                    <a:pt x="973656" y="1882044"/>
                  </a:lnTo>
                  <a:lnTo>
                    <a:pt x="1020874" y="1876045"/>
                  </a:lnTo>
                  <a:lnTo>
                    <a:pt x="1067336" y="1867749"/>
                  </a:lnTo>
                  <a:lnTo>
                    <a:pt x="1112983" y="1857215"/>
                  </a:lnTo>
                  <a:lnTo>
                    <a:pt x="1157755" y="1844503"/>
                  </a:lnTo>
                  <a:lnTo>
                    <a:pt x="1201593" y="1829672"/>
                  </a:lnTo>
                  <a:lnTo>
                    <a:pt x="1244439" y="1812780"/>
                  </a:lnTo>
                  <a:lnTo>
                    <a:pt x="1286232" y="1793888"/>
                  </a:lnTo>
                  <a:lnTo>
                    <a:pt x="1326913" y="1773055"/>
                  </a:lnTo>
                  <a:lnTo>
                    <a:pt x="1366423" y="1750340"/>
                  </a:lnTo>
                  <a:lnTo>
                    <a:pt x="1404703" y="1725801"/>
                  </a:lnTo>
                  <a:lnTo>
                    <a:pt x="1441694" y="1699499"/>
                  </a:lnTo>
                  <a:lnTo>
                    <a:pt x="1477335" y="1671493"/>
                  </a:lnTo>
                  <a:lnTo>
                    <a:pt x="1511569" y="1641841"/>
                  </a:lnTo>
                  <a:lnTo>
                    <a:pt x="1544335" y="1610604"/>
                  </a:lnTo>
                  <a:lnTo>
                    <a:pt x="1575575" y="1577840"/>
                  </a:lnTo>
                  <a:lnTo>
                    <a:pt x="1605229" y="1543609"/>
                  </a:lnTo>
                  <a:lnTo>
                    <a:pt x="1633238" y="1507969"/>
                  </a:lnTo>
                  <a:lnTo>
                    <a:pt x="1659542" y="1470981"/>
                  </a:lnTo>
                  <a:lnTo>
                    <a:pt x="1684083" y="1432703"/>
                  </a:lnTo>
                  <a:lnTo>
                    <a:pt x="1706800" y="1393195"/>
                  </a:lnTo>
                  <a:lnTo>
                    <a:pt x="1727635" y="1352516"/>
                  </a:lnTo>
                  <a:lnTo>
                    <a:pt x="1746529" y="1310725"/>
                  </a:lnTo>
                  <a:lnTo>
                    <a:pt x="1763422" y="1267881"/>
                  </a:lnTo>
                  <a:lnTo>
                    <a:pt x="1778255" y="1224044"/>
                  </a:lnTo>
                  <a:lnTo>
                    <a:pt x="1790969" y="1179274"/>
                  </a:lnTo>
                  <a:lnTo>
                    <a:pt x="1801504" y="1133628"/>
                  </a:lnTo>
                  <a:lnTo>
                    <a:pt x="1809801" y="1087167"/>
                  </a:lnTo>
                  <a:lnTo>
                    <a:pt x="1815801" y="1039949"/>
                  </a:lnTo>
                  <a:lnTo>
                    <a:pt x="1819444" y="992035"/>
                  </a:lnTo>
                  <a:lnTo>
                    <a:pt x="1820671" y="943482"/>
                  </a:lnTo>
                  <a:lnTo>
                    <a:pt x="1819444" y="894930"/>
                  </a:lnTo>
                  <a:lnTo>
                    <a:pt x="1815801" y="847015"/>
                  </a:lnTo>
                  <a:lnTo>
                    <a:pt x="1809801" y="799797"/>
                  </a:lnTo>
                  <a:lnTo>
                    <a:pt x="1801504" y="753335"/>
                  </a:lnTo>
                  <a:lnTo>
                    <a:pt x="1790969" y="707688"/>
                  </a:lnTo>
                  <a:lnTo>
                    <a:pt x="1778255" y="662916"/>
                  </a:lnTo>
                  <a:lnTo>
                    <a:pt x="1763422" y="619078"/>
                  </a:lnTo>
                  <a:lnTo>
                    <a:pt x="1746529" y="576232"/>
                  </a:lnTo>
                  <a:lnTo>
                    <a:pt x="1727635" y="534439"/>
                  </a:lnTo>
                  <a:lnTo>
                    <a:pt x="1706800" y="493758"/>
                  </a:lnTo>
                  <a:lnTo>
                    <a:pt x="1684083" y="454248"/>
                  </a:lnTo>
                  <a:lnTo>
                    <a:pt x="1659542" y="415968"/>
                  </a:lnTo>
                  <a:lnTo>
                    <a:pt x="1633238" y="378977"/>
                  </a:lnTo>
                  <a:lnTo>
                    <a:pt x="1605229" y="343336"/>
                  </a:lnTo>
                  <a:lnTo>
                    <a:pt x="1575575" y="309102"/>
                  </a:lnTo>
                  <a:lnTo>
                    <a:pt x="1544335" y="276336"/>
                  </a:lnTo>
                  <a:lnTo>
                    <a:pt x="1511569" y="245096"/>
                  </a:lnTo>
                  <a:lnTo>
                    <a:pt x="1477335" y="215442"/>
                  </a:lnTo>
                  <a:lnTo>
                    <a:pt x="1441694" y="187433"/>
                  </a:lnTo>
                  <a:lnTo>
                    <a:pt x="1404703" y="161129"/>
                  </a:lnTo>
                  <a:lnTo>
                    <a:pt x="1366423" y="136588"/>
                  </a:lnTo>
                  <a:lnTo>
                    <a:pt x="1326913" y="113871"/>
                  </a:lnTo>
                  <a:lnTo>
                    <a:pt x="1286232" y="93036"/>
                  </a:lnTo>
                  <a:lnTo>
                    <a:pt x="1244439" y="74142"/>
                  </a:lnTo>
                  <a:lnTo>
                    <a:pt x="1201593" y="57249"/>
                  </a:lnTo>
                  <a:lnTo>
                    <a:pt x="1157755" y="42416"/>
                  </a:lnTo>
                  <a:lnTo>
                    <a:pt x="1112983" y="29702"/>
                  </a:lnTo>
                  <a:lnTo>
                    <a:pt x="1067336" y="19167"/>
                  </a:lnTo>
                  <a:lnTo>
                    <a:pt x="1020874" y="10870"/>
                  </a:lnTo>
                  <a:lnTo>
                    <a:pt x="973656" y="4870"/>
                  </a:lnTo>
                  <a:lnTo>
                    <a:pt x="925741" y="1227"/>
                  </a:lnTo>
                  <a:lnTo>
                    <a:pt x="87718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41855" y="2260472"/>
              <a:ext cx="1821180" cy="1887220"/>
            </a:xfrm>
            <a:custGeom>
              <a:avLst/>
              <a:gdLst/>
              <a:ahLst/>
              <a:cxnLst/>
              <a:rect l="l" t="t" r="r" b="b"/>
              <a:pathLst>
                <a:path w="1821179" h="1887220">
                  <a:moveTo>
                    <a:pt x="877188" y="0"/>
                  </a:moveTo>
                  <a:lnTo>
                    <a:pt x="925741" y="1227"/>
                  </a:lnTo>
                  <a:lnTo>
                    <a:pt x="973656" y="4870"/>
                  </a:lnTo>
                  <a:lnTo>
                    <a:pt x="1020874" y="10870"/>
                  </a:lnTo>
                  <a:lnTo>
                    <a:pt x="1067336" y="19167"/>
                  </a:lnTo>
                  <a:lnTo>
                    <a:pt x="1112983" y="29702"/>
                  </a:lnTo>
                  <a:lnTo>
                    <a:pt x="1157755" y="42416"/>
                  </a:lnTo>
                  <a:lnTo>
                    <a:pt x="1201593" y="57249"/>
                  </a:lnTo>
                  <a:lnTo>
                    <a:pt x="1244439" y="74142"/>
                  </a:lnTo>
                  <a:lnTo>
                    <a:pt x="1286232" y="93036"/>
                  </a:lnTo>
                  <a:lnTo>
                    <a:pt x="1326913" y="113871"/>
                  </a:lnTo>
                  <a:lnTo>
                    <a:pt x="1366423" y="136588"/>
                  </a:lnTo>
                  <a:lnTo>
                    <a:pt x="1404703" y="161129"/>
                  </a:lnTo>
                  <a:lnTo>
                    <a:pt x="1441694" y="187433"/>
                  </a:lnTo>
                  <a:lnTo>
                    <a:pt x="1477335" y="215442"/>
                  </a:lnTo>
                  <a:lnTo>
                    <a:pt x="1511569" y="245096"/>
                  </a:lnTo>
                  <a:lnTo>
                    <a:pt x="1544335" y="276336"/>
                  </a:lnTo>
                  <a:lnTo>
                    <a:pt x="1575575" y="309102"/>
                  </a:lnTo>
                  <a:lnTo>
                    <a:pt x="1605229" y="343336"/>
                  </a:lnTo>
                  <a:lnTo>
                    <a:pt x="1633238" y="378977"/>
                  </a:lnTo>
                  <a:lnTo>
                    <a:pt x="1659542" y="415968"/>
                  </a:lnTo>
                  <a:lnTo>
                    <a:pt x="1684083" y="454248"/>
                  </a:lnTo>
                  <a:lnTo>
                    <a:pt x="1706800" y="493758"/>
                  </a:lnTo>
                  <a:lnTo>
                    <a:pt x="1727635" y="534439"/>
                  </a:lnTo>
                  <a:lnTo>
                    <a:pt x="1746529" y="576232"/>
                  </a:lnTo>
                  <a:lnTo>
                    <a:pt x="1763422" y="619078"/>
                  </a:lnTo>
                  <a:lnTo>
                    <a:pt x="1778255" y="662916"/>
                  </a:lnTo>
                  <a:lnTo>
                    <a:pt x="1790969" y="707688"/>
                  </a:lnTo>
                  <a:lnTo>
                    <a:pt x="1801504" y="753335"/>
                  </a:lnTo>
                  <a:lnTo>
                    <a:pt x="1809801" y="799797"/>
                  </a:lnTo>
                  <a:lnTo>
                    <a:pt x="1815801" y="847015"/>
                  </a:lnTo>
                  <a:lnTo>
                    <a:pt x="1819444" y="894930"/>
                  </a:lnTo>
                  <a:lnTo>
                    <a:pt x="1820671" y="943482"/>
                  </a:lnTo>
                  <a:lnTo>
                    <a:pt x="1819444" y="992035"/>
                  </a:lnTo>
                  <a:lnTo>
                    <a:pt x="1815801" y="1039949"/>
                  </a:lnTo>
                  <a:lnTo>
                    <a:pt x="1809801" y="1087167"/>
                  </a:lnTo>
                  <a:lnTo>
                    <a:pt x="1801504" y="1133628"/>
                  </a:lnTo>
                  <a:lnTo>
                    <a:pt x="1790969" y="1179274"/>
                  </a:lnTo>
                  <a:lnTo>
                    <a:pt x="1778255" y="1224044"/>
                  </a:lnTo>
                  <a:lnTo>
                    <a:pt x="1763422" y="1267881"/>
                  </a:lnTo>
                  <a:lnTo>
                    <a:pt x="1746529" y="1310725"/>
                  </a:lnTo>
                  <a:lnTo>
                    <a:pt x="1727635" y="1352516"/>
                  </a:lnTo>
                  <a:lnTo>
                    <a:pt x="1706800" y="1393195"/>
                  </a:lnTo>
                  <a:lnTo>
                    <a:pt x="1684083" y="1432703"/>
                  </a:lnTo>
                  <a:lnTo>
                    <a:pt x="1659542" y="1470981"/>
                  </a:lnTo>
                  <a:lnTo>
                    <a:pt x="1633238" y="1507969"/>
                  </a:lnTo>
                  <a:lnTo>
                    <a:pt x="1605229" y="1543609"/>
                  </a:lnTo>
                  <a:lnTo>
                    <a:pt x="1575575" y="1577840"/>
                  </a:lnTo>
                  <a:lnTo>
                    <a:pt x="1544335" y="1610604"/>
                  </a:lnTo>
                  <a:lnTo>
                    <a:pt x="1511569" y="1641841"/>
                  </a:lnTo>
                  <a:lnTo>
                    <a:pt x="1477335" y="1671493"/>
                  </a:lnTo>
                  <a:lnTo>
                    <a:pt x="1441694" y="1699499"/>
                  </a:lnTo>
                  <a:lnTo>
                    <a:pt x="1404703" y="1725801"/>
                  </a:lnTo>
                  <a:lnTo>
                    <a:pt x="1366423" y="1750340"/>
                  </a:lnTo>
                  <a:lnTo>
                    <a:pt x="1326913" y="1773055"/>
                  </a:lnTo>
                  <a:lnTo>
                    <a:pt x="1286232" y="1793888"/>
                  </a:lnTo>
                  <a:lnTo>
                    <a:pt x="1244439" y="1812780"/>
                  </a:lnTo>
                  <a:lnTo>
                    <a:pt x="1201593" y="1829672"/>
                  </a:lnTo>
                  <a:lnTo>
                    <a:pt x="1157755" y="1844503"/>
                  </a:lnTo>
                  <a:lnTo>
                    <a:pt x="1112983" y="1857215"/>
                  </a:lnTo>
                  <a:lnTo>
                    <a:pt x="1067336" y="1867749"/>
                  </a:lnTo>
                  <a:lnTo>
                    <a:pt x="1020874" y="1876045"/>
                  </a:lnTo>
                  <a:lnTo>
                    <a:pt x="973656" y="1882044"/>
                  </a:lnTo>
                  <a:lnTo>
                    <a:pt x="925741" y="1885687"/>
                  </a:lnTo>
                  <a:lnTo>
                    <a:pt x="877188" y="1886915"/>
                  </a:lnTo>
                  <a:lnTo>
                    <a:pt x="829034" y="1885692"/>
                  </a:lnTo>
                  <a:lnTo>
                    <a:pt x="781360" y="1882057"/>
                  </a:lnTo>
                  <a:lnTo>
                    <a:pt x="734239" y="1876058"/>
                  </a:lnTo>
                  <a:lnTo>
                    <a:pt x="687743" y="1867744"/>
                  </a:lnTo>
                  <a:lnTo>
                    <a:pt x="641944" y="1857164"/>
                  </a:lnTo>
                  <a:lnTo>
                    <a:pt x="596913" y="1844368"/>
                  </a:lnTo>
                  <a:lnTo>
                    <a:pt x="552724" y="1829404"/>
                  </a:lnTo>
                  <a:lnTo>
                    <a:pt x="509448" y="1812321"/>
                  </a:lnTo>
                  <a:lnTo>
                    <a:pt x="467157" y="1793169"/>
                  </a:lnTo>
                  <a:lnTo>
                    <a:pt x="425924" y="1771996"/>
                  </a:lnTo>
                  <a:lnTo>
                    <a:pt x="385819" y="1748851"/>
                  </a:lnTo>
                  <a:lnTo>
                    <a:pt x="346916" y="1723783"/>
                  </a:lnTo>
                  <a:lnTo>
                    <a:pt x="309286" y="1696842"/>
                  </a:lnTo>
                  <a:lnTo>
                    <a:pt x="273001" y="1668075"/>
                  </a:lnTo>
                  <a:lnTo>
                    <a:pt x="238134" y="1637533"/>
                  </a:lnTo>
                  <a:lnTo>
                    <a:pt x="204756" y="1605264"/>
                  </a:lnTo>
                  <a:lnTo>
                    <a:pt x="172940" y="1571318"/>
                  </a:lnTo>
                  <a:lnTo>
                    <a:pt x="142757" y="1535742"/>
                  </a:lnTo>
                  <a:lnTo>
                    <a:pt x="114280" y="1498587"/>
                  </a:lnTo>
                  <a:lnTo>
                    <a:pt x="87581" y="1459901"/>
                  </a:lnTo>
                  <a:lnTo>
                    <a:pt x="62731" y="1419733"/>
                  </a:lnTo>
                  <a:lnTo>
                    <a:pt x="39803" y="1378132"/>
                  </a:lnTo>
                  <a:lnTo>
                    <a:pt x="18868" y="1335147"/>
                  </a:lnTo>
                  <a:lnTo>
                    <a:pt x="0" y="1290827"/>
                  </a:lnTo>
                  <a:lnTo>
                    <a:pt x="877188" y="943482"/>
                  </a:lnTo>
                  <a:lnTo>
                    <a:pt x="877188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75721" y="2749422"/>
              <a:ext cx="943610" cy="802005"/>
            </a:xfrm>
            <a:custGeom>
              <a:avLst/>
              <a:gdLst/>
              <a:ahLst/>
              <a:cxnLst/>
              <a:rect l="l" t="t" r="r" b="b"/>
              <a:pathLst>
                <a:path w="943610" h="802004">
                  <a:moveTo>
                    <a:pt x="116680" y="0"/>
                  </a:moveTo>
                  <a:lnTo>
                    <a:pt x="93982" y="43956"/>
                  </a:lnTo>
                  <a:lnTo>
                    <a:pt x="73718" y="88804"/>
                  </a:lnTo>
                  <a:lnTo>
                    <a:pt x="55896" y="134445"/>
                  </a:lnTo>
                  <a:lnTo>
                    <a:pt x="40520" y="180781"/>
                  </a:lnTo>
                  <a:lnTo>
                    <a:pt x="27597" y="227714"/>
                  </a:lnTo>
                  <a:lnTo>
                    <a:pt x="17134" y="275147"/>
                  </a:lnTo>
                  <a:lnTo>
                    <a:pt x="9137" y="322981"/>
                  </a:lnTo>
                  <a:lnTo>
                    <a:pt x="3611" y="371119"/>
                  </a:lnTo>
                  <a:lnTo>
                    <a:pt x="563" y="419463"/>
                  </a:lnTo>
                  <a:lnTo>
                    <a:pt x="0" y="467914"/>
                  </a:lnTo>
                  <a:lnTo>
                    <a:pt x="1926" y="516376"/>
                  </a:lnTo>
                  <a:lnTo>
                    <a:pt x="6350" y="564750"/>
                  </a:lnTo>
                  <a:lnTo>
                    <a:pt x="13276" y="612938"/>
                  </a:lnTo>
                  <a:lnTo>
                    <a:pt x="22712" y="660843"/>
                  </a:lnTo>
                  <a:lnTo>
                    <a:pt x="34662" y="708366"/>
                  </a:lnTo>
                  <a:lnTo>
                    <a:pt x="49134" y="755410"/>
                  </a:lnTo>
                  <a:lnTo>
                    <a:pt x="66134" y="801877"/>
                  </a:lnTo>
                  <a:lnTo>
                    <a:pt x="943323" y="454532"/>
                  </a:lnTo>
                  <a:lnTo>
                    <a:pt x="11668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75721" y="2749422"/>
              <a:ext cx="943610" cy="802005"/>
            </a:xfrm>
            <a:custGeom>
              <a:avLst/>
              <a:gdLst/>
              <a:ahLst/>
              <a:cxnLst/>
              <a:rect l="l" t="t" r="r" b="b"/>
              <a:pathLst>
                <a:path w="943610" h="802004">
                  <a:moveTo>
                    <a:pt x="66134" y="801877"/>
                  </a:moveTo>
                  <a:lnTo>
                    <a:pt x="49134" y="755410"/>
                  </a:lnTo>
                  <a:lnTo>
                    <a:pt x="34662" y="708366"/>
                  </a:lnTo>
                  <a:lnTo>
                    <a:pt x="22712" y="660843"/>
                  </a:lnTo>
                  <a:lnTo>
                    <a:pt x="13276" y="612938"/>
                  </a:lnTo>
                  <a:lnTo>
                    <a:pt x="6350" y="564750"/>
                  </a:lnTo>
                  <a:lnTo>
                    <a:pt x="1926" y="516376"/>
                  </a:lnTo>
                  <a:lnTo>
                    <a:pt x="0" y="467914"/>
                  </a:lnTo>
                  <a:lnTo>
                    <a:pt x="563" y="419463"/>
                  </a:lnTo>
                  <a:lnTo>
                    <a:pt x="3611" y="371119"/>
                  </a:lnTo>
                  <a:lnTo>
                    <a:pt x="9137" y="322981"/>
                  </a:lnTo>
                  <a:lnTo>
                    <a:pt x="17134" y="275147"/>
                  </a:lnTo>
                  <a:lnTo>
                    <a:pt x="27597" y="227714"/>
                  </a:lnTo>
                  <a:lnTo>
                    <a:pt x="40520" y="180781"/>
                  </a:lnTo>
                  <a:lnTo>
                    <a:pt x="55896" y="134445"/>
                  </a:lnTo>
                  <a:lnTo>
                    <a:pt x="73718" y="88804"/>
                  </a:lnTo>
                  <a:lnTo>
                    <a:pt x="93982" y="43956"/>
                  </a:lnTo>
                  <a:lnTo>
                    <a:pt x="116680" y="0"/>
                  </a:lnTo>
                  <a:lnTo>
                    <a:pt x="943323" y="454532"/>
                  </a:lnTo>
                  <a:lnTo>
                    <a:pt x="66134" y="80187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92402" y="2350262"/>
              <a:ext cx="826769" cy="854075"/>
            </a:xfrm>
            <a:custGeom>
              <a:avLst/>
              <a:gdLst/>
              <a:ahLst/>
              <a:cxnLst/>
              <a:rect l="l" t="t" r="r" b="b"/>
              <a:pathLst>
                <a:path w="826769" h="854075">
                  <a:moveTo>
                    <a:pt x="424942" y="0"/>
                  </a:moveTo>
                  <a:lnTo>
                    <a:pt x="380554" y="22342"/>
                  </a:lnTo>
                  <a:lnTo>
                    <a:pt x="337549" y="46906"/>
                  </a:lnTo>
                  <a:lnTo>
                    <a:pt x="296001" y="73620"/>
                  </a:lnTo>
                  <a:lnTo>
                    <a:pt x="255984" y="102413"/>
                  </a:lnTo>
                  <a:lnTo>
                    <a:pt x="217575" y="133216"/>
                  </a:lnTo>
                  <a:lnTo>
                    <a:pt x="180848" y="165957"/>
                  </a:lnTo>
                  <a:lnTo>
                    <a:pt x="145877" y="200566"/>
                  </a:lnTo>
                  <a:lnTo>
                    <a:pt x="112738" y="236972"/>
                  </a:lnTo>
                  <a:lnTo>
                    <a:pt x="81506" y="275105"/>
                  </a:lnTo>
                  <a:lnTo>
                    <a:pt x="52255" y="314895"/>
                  </a:lnTo>
                  <a:lnTo>
                    <a:pt x="25062" y="356270"/>
                  </a:lnTo>
                  <a:lnTo>
                    <a:pt x="0" y="399161"/>
                  </a:lnTo>
                  <a:lnTo>
                    <a:pt x="826643" y="853694"/>
                  </a:lnTo>
                  <a:lnTo>
                    <a:pt x="42494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92402" y="2350262"/>
              <a:ext cx="826769" cy="854075"/>
            </a:xfrm>
            <a:custGeom>
              <a:avLst/>
              <a:gdLst/>
              <a:ahLst/>
              <a:cxnLst/>
              <a:rect l="l" t="t" r="r" b="b"/>
              <a:pathLst>
                <a:path w="826769" h="854075">
                  <a:moveTo>
                    <a:pt x="0" y="399161"/>
                  </a:moveTo>
                  <a:lnTo>
                    <a:pt x="25062" y="356270"/>
                  </a:lnTo>
                  <a:lnTo>
                    <a:pt x="52255" y="314895"/>
                  </a:lnTo>
                  <a:lnTo>
                    <a:pt x="81506" y="275105"/>
                  </a:lnTo>
                  <a:lnTo>
                    <a:pt x="112738" y="236972"/>
                  </a:lnTo>
                  <a:lnTo>
                    <a:pt x="145877" y="200566"/>
                  </a:lnTo>
                  <a:lnTo>
                    <a:pt x="180848" y="165957"/>
                  </a:lnTo>
                  <a:lnTo>
                    <a:pt x="217575" y="133216"/>
                  </a:lnTo>
                  <a:lnTo>
                    <a:pt x="255984" y="102413"/>
                  </a:lnTo>
                  <a:lnTo>
                    <a:pt x="296001" y="73620"/>
                  </a:lnTo>
                  <a:lnTo>
                    <a:pt x="337549" y="46906"/>
                  </a:lnTo>
                  <a:lnTo>
                    <a:pt x="380554" y="22342"/>
                  </a:lnTo>
                  <a:lnTo>
                    <a:pt x="424942" y="0"/>
                  </a:lnTo>
                  <a:lnTo>
                    <a:pt x="826643" y="853694"/>
                  </a:lnTo>
                  <a:lnTo>
                    <a:pt x="0" y="39916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17343" y="2260472"/>
              <a:ext cx="401955" cy="943610"/>
            </a:xfrm>
            <a:custGeom>
              <a:avLst/>
              <a:gdLst/>
              <a:ahLst/>
              <a:cxnLst/>
              <a:rect l="l" t="t" r="r" b="b"/>
              <a:pathLst>
                <a:path w="401955" h="943610">
                  <a:moveTo>
                    <a:pt x="401700" y="0"/>
                  </a:moveTo>
                  <a:lnTo>
                    <a:pt x="349743" y="1435"/>
                  </a:lnTo>
                  <a:lnTo>
                    <a:pt x="298055" y="5724"/>
                  </a:lnTo>
                  <a:lnTo>
                    <a:pt x="246750" y="12838"/>
                  </a:lnTo>
                  <a:lnTo>
                    <a:pt x="195945" y="22748"/>
                  </a:lnTo>
                  <a:lnTo>
                    <a:pt x="145752" y="35427"/>
                  </a:lnTo>
                  <a:lnTo>
                    <a:pt x="96287" y="50845"/>
                  </a:lnTo>
                  <a:lnTo>
                    <a:pt x="47665" y="68975"/>
                  </a:lnTo>
                  <a:lnTo>
                    <a:pt x="0" y="89788"/>
                  </a:lnTo>
                  <a:lnTo>
                    <a:pt x="401700" y="943482"/>
                  </a:lnTo>
                  <a:lnTo>
                    <a:pt x="4017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17343" y="2260472"/>
              <a:ext cx="401955" cy="943610"/>
            </a:xfrm>
            <a:custGeom>
              <a:avLst/>
              <a:gdLst/>
              <a:ahLst/>
              <a:cxnLst/>
              <a:rect l="l" t="t" r="r" b="b"/>
              <a:pathLst>
                <a:path w="401955" h="943610">
                  <a:moveTo>
                    <a:pt x="0" y="89788"/>
                  </a:moveTo>
                  <a:lnTo>
                    <a:pt x="47665" y="68975"/>
                  </a:lnTo>
                  <a:lnTo>
                    <a:pt x="96287" y="50845"/>
                  </a:lnTo>
                  <a:lnTo>
                    <a:pt x="145752" y="35427"/>
                  </a:lnTo>
                  <a:lnTo>
                    <a:pt x="195945" y="22748"/>
                  </a:lnTo>
                  <a:lnTo>
                    <a:pt x="246750" y="12838"/>
                  </a:lnTo>
                  <a:lnTo>
                    <a:pt x="298055" y="5724"/>
                  </a:lnTo>
                  <a:lnTo>
                    <a:pt x="349743" y="1435"/>
                  </a:lnTo>
                  <a:lnTo>
                    <a:pt x="401700" y="0"/>
                  </a:lnTo>
                  <a:lnTo>
                    <a:pt x="401700" y="943482"/>
                  </a:lnTo>
                  <a:lnTo>
                    <a:pt x="0" y="89788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368802" y="3712870"/>
            <a:ext cx="3352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Calibri"/>
                <a:cs typeface="Calibri"/>
              </a:rPr>
              <a:t>69%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5352" y="3004820"/>
            <a:ext cx="3352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Calibri"/>
                <a:cs typeface="Calibri"/>
              </a:rPr>
              <a:t>14%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6247" y="2231517"/>
            <a:ext cx="3352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78482" y="1989201"/>
            <a:ext cx="2451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Calibri"/>
                <a:cs typeface="Calibri"/>
              </a:rPr>
              <a:t>7%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5625" y="1429638"/>
            <a:ext cx="4726305" cy="5175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861185" marR="5080" indent="-1849120">
              <a:lnSpc>
                <a:spcPct val="101899"/>
              </a:lnSpc>
              <a:spcBef>
                <a:spcPts val="60"/>
              </a:spcBef>
            </a:pPr>
            <a:r>
              <a:rPr dirty="0" sz="1600" spc="-15" b="1">
                <a:latin typeface="Calibri"/>
                <a:cs typeface="Calibri"/>
              </a:rPr>
              <a:t>COMPOSIÇÃO</a:t>
            </a:r>
            <a:r>
              <a:rPr dirty="0" sz="1600" spc="3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DO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CUSTO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spc="-45" b="1">
                <a:latin typeface="Calibri"/>
                <a:cs typeface="Calibri"/>
              </a:rPr>
              <a:t>TOTAL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DA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25" b="1">
                <a:latin typeface="Calibri"/>
                <a:cs typeface="Calibri"/>
              </a:rPr>
              <a:t>INSTALAÇÃO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DE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UM </a:t>
            </a:r>
            <a:r>
              <a:rPr dirty="0" sz="1600" spc="-3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SISTEMA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FV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704334" y="2174494"/>
            <a:ext cx="98425" cy="98425"/>
            <a:chOff x="4704334" y="2174494"/>
            <a:chExt cx="98425" cy="98425"/>
          </a:xfrm>
        </p:grpSpPr>
        <p:sp>
          <p:nvSpPr>
            <p:cNvPr id="22" name="object 22"/>
            <p:cNvSpPr/>
            <p:nvPr/>
          </p:nvSpPr>
          <p:spPr>
            <a:xfrm>
              <a:off x="4714494" y="2184654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5">
                  <a:moveTo>
                    <a:pt x="77724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77724" y="77724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14494" y="2184654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5">
                  <a:moveTo>
                    <a:pt x="0" y="77724"/>
                  </a:moveTo>
                  <a:lnTo>
                    <a:pt x="77724" y="77724"/>
                  </a:lnTo>
                  <a:lnTo>
                    <a:pt x="77724" y="0"/>
                  </a:lnTo>
                  <a:lnTo>
                    <a:pt x="0" y="0"/>
                  </a:lnTo>
                  <a:lnTo>
                    <a:pt x="0" y="7772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813553" y="2110867"/>
            <a:ext cx="20040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latin typeface="Calibri"/>
                <a:cs typeface="Calibri"/>
              </a:rPr>
              <a:t>EQUIPAMENTOS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spc="-5" b="1">
                <a:latin typeface="Calibri"/>
                <a:cs typeface="Calibri"/>
              </a:rPr>
              <a:t>FOTOVOLTAICOS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04334" y="2677414"/>
            <a:ext cx="98425" cy="98425"/>
            <a:chOff x="4704334" y="2677414"/>
            <a:chExt cx="98425" cy="98425"/>
          </a:xfrm>
        </p:grpSpPr>
        <p:sp>
          <p:nvSpPr>
            <p:cNvPr id="26" name="object 26"/>
            <p:cNvSpPr/>
            <p:nvPr/>
          </p:nvSpPr>
          <p:spPr>
            <a:xfrm>
              <a:off x="4714494" y="2687574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5">
                  <a:moveTo>
                    <a:pt x="77724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77724" y="77724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714494" y="2687574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5">
                  <a:moveTo>
                    <a:pt x="0" y="77724"/>
                  </a:moveTo>
                  <a:lnTo>
                    <a:pt x="77724" y="77724"/>
                  </a:lnTo>
                  <a:lnTo>
                    <a:pt x="77724" y="0"/>
                  </a:lnTo>
                  <a:lnTo>
                    <a:pt x="0" y="0"/>
                  </a:lnTo>
                  <a:lnTo>
                    <a:pt x="0" y="7772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813553" y="2614041"/>
            <a:ext cx="14274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latin typeface="Calibri"/>
                <a:cs typeface="Calibri"/>
              </a:rPr>
              <a:t>PROJETO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E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spc="-5" b="1">
                <a:latin typeface="Calibri"/>
                <a:cs typeface="Calibri"/>
              </a:rPr>
              <a:t>INSTALAÇÃO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04334" y="3180333"/>
            <a:ext cx="98425" cy="98425"/>
            <a:chOff x="4704334" y="3180333"/>
            <a:chExt cx="98425" cy="98425"/>
          </a:xfrm>
        </p:grpSpPr>
        <p:sp>
          <p:nvSpPr>
            <p:cNvPr id="30" name="object 30"/>
            <p:cNvSpPr/>
            <p:nvPr/>
          </p:nvSpPr>
          <p:spPr>
            <a:xfrm>
              <a:off x="4714494" y="3190493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4">
                  <a:moveTo>
                    <a:pt x="77724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77724" y="77724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14494" y="3190493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4">
                  <a:moveTo>
                    <a:pt x="0" y="77724"/>
                  </a:moveTo>
                  <a:lnTo>
                    <a:pt x="77724" y="77724"/>
                  </a:lnTo>
                  <a:lnTo>
                    <a:pt x="77724" y="0"/>
                  </a:lnTo>
                  <a:lnTo>
                    <a:pt x="0" y="0"/>
                  </a:lnTo>
                  <a:lnTo>
                    <a:pt x="0" y="7772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4813553" y="3117342"/>
            <a:ext cx="9544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latin typeface="Calibri"/>
                <a:cs typeface="Calibri"/>
              </a:rPr>
              <a:t>IMPOSTOS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+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spc="-5" b="1">
                <a:latin typeface="Calibri"/>
                <a:cs typeface="Calibri"/>
              </a:rPr>
              <a:t>DA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704588" y="3685032"/>
            <a:ext cx="97790" cy="96520"/>
            <a:chOff x="4704588" y="3685032"/>
            <a:chExt cx="97790" cy="96520"/>
          </a:xfrm>
        </p:grpSpPr>
        <p:sp>
          <p:nvSpPr>
            <p:cNvPr id="34" name="object 34"/>
            <p:cNvSpPr/>
            <p:nvPr/>
          </p:nvSpPr>
          <p:spPr>
            <a:xfrm>
              <a:off x="4714494" y="3694938"/>
              <a:ext cx="78105" cy="76200"/>
            </a:xfrm>
            <a:custGeom>
              <a:avLst/>
              <a:gdLst/>
              <a:ahLst/>
              <a:cxnLst/>
              <a:rect l="l" t="t" r="r" b="b"/>
              <a:pathLst>
                <a:path w="78104" h="76200">
                  <a:moveTo>
                    <a:pt x="77724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7724" y="76200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714494" y="3694938"/>
              <a:ext cx="78105" cy="76200"/>
            </a:xfrm>
            <a:custGeom>
              <a:avLst/>
              <a:gdLst/>
              <a:ahLst/>
              <a:cxnLst/>
              <a:rect l="l" t="t" r="r" b="b"/>
              <a:pathLst>
                <a:path w="78104" h="76200">
                  <a:moveTo>
                    <a:pt x="0" y="76200"/>
                  </a:moveTo>
                  <a:lnTo>
                    <a:pt x="77724" y="76200"/>
                  </a:lnTo>
                  <a:lnTo>
                    <a:pt x="77724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813553" y="3620516"/>
            <a:ext cx="2059305" cy="53530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80"/>
              </a:spcBef>
            </a:pPr>
            <a:r>
              <a:rPr dirty="0" sz="1100" spc="-5" b="1">
                <a:latin typeface="Calibri"/>
                <a:cs typeface="Calibri"/>
              </a:rPr>
              <a:t>OUTROS COMPONENTES </a:t>
            </a:r>
            <a:r>
              <a:rPr dirty="0" sz="1100" b="1">
                <a:latin typeface="Calibri"/>
                <a:cs typeface="Calibri"/>
              </a:rPr>
              <a:t> </a:t>
            </a:r>
            <a:r>
              <a:rPr dirty="0" sz="1100" spc="-5" b="1">
                <a:latin typeface="Calibri"/>
                <a:cs typeface="Calibri"/>
              </a:rPr>
              <a:t>(INCLUINDO PROTEÇÕES ELÉTRICA, </a:t>
            </a:r>
            <a:r>
              <a:rPr dirty="0" sz="1100" spc="-235" b="1">
                <a:latin typeface="Calibri"/>
                <a:cs typeface="Calibri"/>
              </a:rPr>
              <a:t> </a:t>
            </a:r>
            <a:r>
              <a:rPr dirty="0" sz="1100" spc="-5" b="1">
                <a:latin typeface="Calibri"/>
                <a:cs typeface="Calibri"/>
              </a:rPr>
              <a:t>ETC.)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551510"/>
            <a:ext cx="4603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 A</a:t>
            </a:r>
            <a:r>
              <a:rPr dirty="0" spc="5"/>
              <a:t> </a:t>
            </a:r>
            <a:r>
              <a:rPr dirty="0" spc="-10"/>
              <a:t>ENERGIA</a:t>
            </a:r>
            <a:r>
              <a:rPr dirty="0" spc="-5"/>
              <a:t> SOLAR</a:t>
            </a:r>
            <a:r>
              <a:rPr dirty="0"/>
              <a:t> </a:t>
            </a:r>
            <a:r>
              <a:rPr dirty="0" spc="-5"/>
              <a:t>NO BRASIL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268224"/>
            <a:ext cx="8476615" cy="4683760"/>
            <a:chOff x="390143" y="268224"/>
            <a:chExt cx="8476615" cy="4683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311" y="1240535"/>
              <a:ext cx="5832347" cy="32019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551510"/>
            <a:ext cx="48501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 </a:t>
            </a:r>
            <a:r>
              <a:rPr dirty="0" spc="-10"/>
              <a:t>IRRADIAÇÃO</a:t>
            </a:r>
            <a:r>
              <a:rPr dirty="0" spc="5"/>
              <a:t> </a:t>
            </a:r>
            <a:r>
              <a:rPr dirty="0" spc="-5"/>
              <a:t>SOLAR</a:t>
            </a:r>
            <a:r>
              <a:rPr dirty="0"/>
              <a:t> </a:t>
            </a:r>
            <a:r>
              <a:rPr dirty="0" spc="-5"/>
              <a:t>NO</a:t>
            </a:r>
            <a:r>
              <a:rPr dirty="0" spc="-10"/>
              <a:t> </a:t>
            </a:r>
            <a:r>
              <a:rPr dirty="0" spc="-5"/>
              <a:t>BRASIL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268224"/>
            <a:ext cx="8476615" cy="4683760"/>
            <a:chOff x="390143" y="268224"/>
            <a:chExt cx="8476615" cy="4683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1028700"/>
              <a:ext cx="3278124" cy="36515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487415" y="2853689"/>
            <a:ext cx="307467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irradiação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solar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Goiânia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– GO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é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excelente!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935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Goiana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fica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no que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chamamos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“cinturão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do 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7E7E7E"/>
                </a:solidFill>
                <a:latin typeface="Calibri"/>
                <a:cs typeface="Calibri"/>
              </a:rPr>
              <a:t>Sol”,</a:t>
            </a:r>
            <a:r>
              <a:rPr dirty="0" sz="1200" spc="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ou seja,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faz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parte</a:t>
            </a:r>
            <a:r>
              <a:rPr dirty="0" sz="1200" spc="-3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uma das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regiões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dirty="0" sz="12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o </a:t>
            </a:r>
            <a:r>
              <a:rPr dirty="0" sz="1200" spc="-26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melhor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potencial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para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geração</a:t>
            </a:r>
            <a:r>
              <a:rPr dirty="0" sz="12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solar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 no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Brasil.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551510"/>
            <a:ext cx="21551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50"/>
              <a:t> </a:t>
            </a:r>
            <a:r>
              <a:rPr dirty="0" spc="-15"/>
              <a:t>LEGISLAÇÃO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268224"/>
            <a:ext cx="8476615" cy="4683760"/>
            <a:chOff x="390143" y="268224"/>
            <a:chExt cx="8476615" cy="4683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311" y="1350263"/>
              <a:ext cx="5832347" cy="317754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551510"/>
            <a:ext cx="39858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10"/>
              <a:t> </a:t>
            </a:r>
            <a:r>
              <a:rPr dirty="0" spc="-25"/>
              <a:t>EVOLUÇÃO</a:t>
            </a:r>
            <a:r>
              <a:rPr dirty="0" spc="-10"/>
              <a:t> </a:t>
            </a:r>
            <a:r>
              <a:rPr dirty="0" spc="-5"/>
              <a:t>DO</a:t>
            </a:r>
            <a:r>
              <a:rPr dirty="0" spc="-15"/>
              <a:t> </a:t>
            </a:r>
            <a:r>
              <a:rPr dirty="0" spc="-60"/>
              <a:t>PAY-BACK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268224"/>
            <a:ext cx="8476615" cy="4683760"/>
            <a:chOff x="390143" y="268224"/>
            <a:chExt cx="8476615" cy="4683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639" y="1491996"/>
              <a:ext cx="6265164" cy="29504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1964" y="4582666"/>
            <a:ext cx="1534668" cy="5105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9502" y="2472308"/>
            <a:ext cx="18954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00000"/>
                </a:solidFill>
              </a:rPr>
              <a:t>P</a:t>
            </a:r>
            <a:r>
              <a:rPr dirty="0" sz="3600" spc="-35">
                <a:solidFill>
                  <a:srgbClr val="000000"/>
                </a:solidFill>
              </a:rPr>
              <a:t>R</a:t>
            </a:r>
            <a:r>
              <a:rPr dirty="0" sz="3600" spc="-45">
                <a:solidFill>
                  <a:srgbClr val="000000"/>
                </a:solidFill>
              </a:rPr>
              <a:t>O</a:t>
            </a:r>
            <a:r>
              <a:rPr dirty="0" sz="3600">
                <a:solidFill>
                  <a:srgbClr val="000000"/>
                </a:solidFill>
              </a:rPr>
              <a:t>JE</a:t>
            </a:r>
            <a:r>
              <a:rPr dirty="0" sz="3600" spc="-100">
                <a:solidFill>
                  <a:srgbClr val="000000"/>
                </a:solidFill>
              </a:rPr>
              <a:t>T</a:t>
            </a:r>
            <a:r>
              <a:rPr dirty="0" sz="3600" spc="-5">
                <a:solidFill>
                  <a:srgbClr val="000000"/>
                </a:solidFill>
              </a:rPr>
              <a:t>OS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632764" y="2589529"/>
            <a:ext cx="8234045" cy="2362200"/>
            <a:chOff x="632764" y="2589529"/>
            <a:chExt cx="8234045" cy="23622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764" y="2589529"/>
              <a:ext cx="315468" cy="3413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6844" y="1200911"/>
            <a:ext cx="5643880" cy="3420745"/>
            <a:chOff x="656844" y="1200911"/>
            <a:chExt cx="5643880" cy="3420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844" y="1226819"/>
              <a:ext cx="5615178" cy="33947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1200911"/>
              <a:ext cx="5614416" cy="339394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0473" y="479805"/>
            <a:ext cx="35820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15"/>
              <a:t> </a:t>
            </a:r>
            <a:r>
              <a:rPr dirty="0" spc="-30"/>
              <a:t>FACULDADE</a:t>
            </a:r>
            <a:r>
              <a:rPr dirty="0" spc="5"/>
              <a:t> </a:t>
            </a:r>
            <a:r>
              <a:rPr dirty="0" spc="-35"/>
              <a:t>MULTIVIX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8540" y="4792471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16243" y="2939542"/>
          <a:ext cx="1593850" cy="1654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850"/>
              </a:tblGrid>
              <a:tr h="207619"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Quant</a:t>
                      </a:r>
                      <a:r>
                        <a:rPr dirty="0" sz="10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Módulos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65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74396">
                <a:tc>
                  <a:txBody>
                    <a:bodyPr/>
                    <a:lstStyle/>
                    <a:p>
                      <a:pPr algn="ctr" marL="1905" marR="3175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624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138"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Área</a:t>
                      </a:r>
                      <a:r>
                        <a:rPr dirty="0" sz="10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instalação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em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m²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65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11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647700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1.591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985"/>
                </a:tc>
              </a:tr>
              <a:tr h="191109">
                <a:tc>
                  <a:txBody>
                    <a:bodyPr/>
                    <a:lstStyle/>
                    <a:p>
                      <a:pPr algn="ctr" marR="3175">
                        <a:lnSpc>
                          <a:spcPts val="1145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Potencia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Instalada</a:t>
                      </a:r>
                      <a:r>
                        <a:rPr dirty="0" sz="10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kWp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37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  <a:tabLst>
                          <a:tab pos="615950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196,56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985"/>
                </a:tc>
              </a:tr>
              <a:tr h="328879">
                <a:tc>
                  <a:txBody>
                    <a:bodyPr/>
                    <a:lstStyle/>
                    <a:p>
                      <a:pPr algn="ctr" marR="3810">
                        <a:lnSpc>
                          <a:spcPts val="1085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Geração</a:t>
                      </a:r>
                      <a:r>
                        <a:rPr dirty="0" sz="100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Anual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Energia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1270" marR="3175">
                        <a:lnSpc>
                          <a:spcPct val="100000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kWh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8800">
                <a:tc>
                  <a:txBody>
                    <a:bodyPr/>
                    <a:lstStyle/>
                    <a:p>
                      <a:pPr algn="ctr" marR="3175">
                        <a:lnSpc>
                          <a:spcPts val="1150"/>
                        </a:lnSpc>
                        <a:tabLst>
                          <a:tab pos="584200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283.210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730758"/>
            <a:ext cx="39897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/>
              <a:t> </a:t>
            </a:r>
            <a:r>
              <a:rPr dirty="0" spc="-10"/>
              <a:t>SOBRE</a:t>
            </a:r>
            <a:r>
              <a:rPr dirty="0" spc="5"/>
              <a:t> </a:t>
            </a:r>
            <a:r>
              <a:rPr dirty="0" spc="-5"/>
              <a:t>A</a:t>
            </a:r>
            <a:r>
              <a:rPr dirty="0" spc="-10"/>
              <a:t> </a:t>
            </a:r>
            <a:r>
              <a:rPr dirty="0" spc="-5"/>
              <a:t>ALBER </a:t>
            </a:r>
            <a:r>
              <a:rPr dirty="0" spc="-10"/>
              <a:t>ENERGIA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466344"/>
            <a:ext cx="8476615" cy="4485640"/>
            <a:chOff x="390143" y="466344"/>
            <a:chExt cx="8476615" cy="44856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466344"/>
              <a:ext cx="1080516" cy="108051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2406" y="1611884"/>
            <a:ext cx="627189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Somos</a:t>
            </a:r>
            <a:r>
              <a:rPr dirty="0" sz="1600" spc="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uma</a:t>
            </a:r>
            <a:r>
              <a:rPr dirty="0" sz="16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empresa</a:t>
            </a:r>
            <a:r>
              <a:rPr dirty="0" sz="1600" spc="3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dedicada</a:t>
            </a:r>
            <a:r>
              <a:rPr dirty="0" sz="1600" spc="-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ao</a:t>
            </a:r>
            <a:r>
              <a:rPr dirty="0" sz="16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desenvolvimento</a:t>
            </a:r>
            <a:r>
              <a:rPr dirty="0" sz="16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6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soluções</a:t>
            </a:r>
            <a:r>
              <a:rPr dirty="0" sz="16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 engenharia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dirty="0" sz="16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partir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6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6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7E7E7E"/>
                </a:solidFill>
                <a:latin typeface="Calibri"/>
                <a:cs typeface="Calibri"/>
              </a:rPr>
              <a:t>renovável</a:t>
            </a:r>
            <a:r>
              <a:rPr dirty="0" sz="1600" spc="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6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limpa,</a:t>
            </a:r>
            <a:r>
              <a:rPr dirty="0" sz="1600" spc="-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dirty="0" sz="1600" spc="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7E7E7E"/>
                </a:solidFill>
                <a:latin typeface="Calibri"/>
                <a:cs typeface="Calibri"/>
              </a:rPr>
              <a:t>enfase</a:t>
            </a:r>
            <a:r>
              <a:rPr dirty="0" sz="1600" spc="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resultados </a:t>
            </a:r>
            <a:r>
              <a:rPr dirty="0" sz="1600" spc="-34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financeiros.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84835">
              <a:lnSpc>
                <a:spcPct val="100000"/>
              </a:lnSpc>
            </a:pP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Nossa</a:t>
            </a:r>
            <a:r>
              <a:rPr dirty="0" sz="16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equipe</a:t>
            </a:r>
            <a:r>
              <a:rPr dirty="0" sz="16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dispõe</a:t>
            </a:r>
            <a:r>
              <a:rPr dirty="0" sz="16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6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engenheiros</a:t>
            </a:r>
            <a:r>
              <a:rPr dirty="0" sz="16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dirty="0" sz="1600" spc="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30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anos</a:t>
            </a:r>
            <a:r>
              <a:rPr dirty="0" sz="16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6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experiência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em </a:t>
            </a:r>
            <a:r>
              <a:rPr dirty="0" sz="1600" spc="-34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7E7E7E"/>
                </a:solidFill>
                <a:latin typeface="Calibri"/>
                <a:cs typeface="Calibri"/>
              </a:rPr>
              <a:t>projetos</a:t>
            </a:r>
            <a:r>
              <a:rPr dirty="0" sz="16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grande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porte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no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mercado</a:t>
            </a:r>
            <a:r>
              <a:rPr dirty="0" sz="16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nacional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internacional.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460629"/>
            <a:ext cx="33426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20"/>
              <a:t> </a:t>
            </a:r>
            <a:r>
              <a:rPr dirty="0" spc="-15"/>
              <a:t>MÓVEIS </a:t>
            </a:r>
            <a:r>
              <a:rPr dirty="0" spc="-35"/>
              <a:t>CONQUISTA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1208" y="1132332"/>
            <a:ext cx="6898005" cy="3420745"/>
            <a:chOff x="521208" y="1132332"/>
            <a:chExt cx="6898005" cy="3420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08" y="1158240"/>
              <a:ext cx="4815078" cy="33947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164" y="1132332"/>
              <a:ext cx="4814316" cy="33939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2" y="1158240"/>
              <a:ext cx="1983486" cy="14897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6108" y="1132332"/>
              <a:ext cx="1982724" cy="1488947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735446" y="2900426"/>
          <a:ext cx="1584325" cy="1624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325"/>
              </a:tblGrid>
              <a:tr h="1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Quant</a:t>
                      </a:r>
                      <a:r>
                        <a:rPr dirty="0" sz="10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Módulos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7131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246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0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Área</a:t>
                      </a:r>
                      <a:r>
                        <a:rPr dirty="0" sz="10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instalação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em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m²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65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11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696595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1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627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620"/>
                </a:tc>
              </a:tr>
              <a:tr h="191134"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Potencia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Instalada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kWp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37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647700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81,18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620"/>
                </a:tc>
              </a:tr>
              <a:tr h="328879">
                <a:tc>
                  <a:txBody>
                    <a:bodyPr/>
                    <a:lstStyle/>
                    <a:p>
                      <a:pPr algn="ctr">
                        <a:lnSpc>
                          <a:spcPts val="1085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Geração</a:t>
                      </a:r>
                      <a:r>
                        <a:rPr dirty="0" sz="100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Anual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Energia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kWh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8800"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tabLst>
                          <a:tab pos="584200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109.531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18540" y="4792471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6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460629"/>
            <a:ext cx="24377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15"/>
              <a:t> </a:t>
            </a:r>
            <a:r>
              <a:rPr dirty="0" spc="-10"/>
              <a:t>SOS</a:t>
            </a:r>
            <a:r>
              <a:rPr dirty="0" spc="-15"/>
              <a:t> </a:t>
            </a:r>
            <a:r>
              <a:rPr dirty="0" spc="-5"/>
              <a:t>PET</a:t>
            </a:r>
            <a:r>
              <a:rPr dirty="0" spc="-15"/>
              <a:t> </a:t>
            </a:r>
            <a:r>
              <a:rPr dirty="0" spc="-10"/>
              <a:t>SHOP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967740"/>
            <a:ext cx="5401055" cy="372465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44234" y="2712592"/>
          <a:ext cx="1593850" cy="1624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850"/>
              </a:tblGrid>
              <a:tr h="185864"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Quant</a:t>
                      </a:r>
                      <a:r>
                        <a:rPr dirty="0" sz="10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Módulos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7068">
                <a:tc>
                  <a:txBody>
                    <a:bodyPr/>
                    <a:lstStyle/>
                    <a:p>
                      <a:pPr algn="ctr" marL="1905" marR="3175">
                        <a:lnSpc>
                          <a:spcPts val="1145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72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137"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Área</a:t>
                      </a:r>
                      <a:r>
                        <a:rPr dirty="0" sz="10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instalação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em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m²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65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696595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1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161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620"/>
                </a:tc>
              </a:tr>
              <a:tr h="191134">
                <a:tc>
                  <a:txBody>
                    <a:bodyPr/>
                    <a:lstStyle/>
                    <a:p>
                      <a:pPr algn="ctr" marR="3175">
                        <a:lnSpc>
                          <a:spcPts val="1145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Potencia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Instalada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kWp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37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648335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23,40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620"/>
                </a:tc>
              </a:tr>
              <a:tr h="328853">
                <a:tc>
                  <a:txBody>
                    <a:bodyPr/>
                    <a:lstStyle/>
                    <a:p>
                      <a:pPr algn="ctr" marR="3810">
                        <a:lnSpc>
                          <a:spcPts val="1085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Geração</a:t>
                      </a:r>
                      <a:r>
                        <a:rPr dirty="0" sz="100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Anual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Energia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1270" marR="3175">
                        <a:lnSpc>
                          <a:spcPct val="100000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kWh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8800"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tabLst>
                          <a:tab pos="615950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33.824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18540" y="4792471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3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460629"/>
            <a:ext cx="21012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55"/>
              <a:t> </a:t>
            </a:r>
            <a:r>
              <a:rPr dirty="0" spc="-10"/>
              <a:t>RESIDENCIA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372225" y="2712592"/>
          <a:ext cx="1593850" cy="1624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850"/>
              </a:tblGrid>
              <a:tr h="185864"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Quant</a:t>
                      </a:r>
                      <a:r>
                        <a:rPr dirty="0" sz="10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Módulos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7068">
                <a:tc>
                  <a:txBody>
                    <a:bodyPr/>
                    <a:lstStyle/>
                    <a:p>
                      <a:pPr algn="ctr" marL="1905" marR="3175">
                        <a:lnSpc>
                          <a:spcPts val="1145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76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137"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Área</a:t>
                      </a:r>
                      <a:r>
                        <a:rPr dirty="0" sz="10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instalação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em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m²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65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1135"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697230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1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174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620"/>
                </a:tc>
              </a:tr>
              <a:tr h="191134">
                <a:tc>
                  <a:txBody>
                    <a:bodyPr/>
                    <a:lstStyle/>
                    <a:p>
                      <a:pPr algn="ctr" marR="3175">
                        <a:lnSpc>
                          <a:spcPts val="1145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Potencia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Instalada</a:t>
                      </a:r>
                      <a:r>
                        <a:rPr dirty="0" sz="10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kWp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37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648335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22,22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620"/>
                </a:tc>
              </a:tr>
              <a:tr h="328853">
                <a:tc>
                  <a:txBody>
                    <a:bodyPr/>
                    <a:lstStyle/>
                    <a:p>
                      <a:pPr algn="ctr" marR="3175">
                        <a:lnSpc>
                          <a:spcPts val="1085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Geração</a:t>
                      </a:r>
                      <a:r>
                        <a:rPr dirty="0" sz="100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Anual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Energia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1270" marR="3175">
                        <a:lnSpc>
                          <a:spcPct val="100000"/>
                        </a:lnSpc>
                      </a:pPr>
                      <a:r>
                        <a:rPr dirty="0" sz="1000" spc="-5" b="1">
                          <a:latin typeface="Calibri"/>
                          <a:cs typeface="Calibri"/>
                        </a:rPr>
                        <a:t>kWh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58800"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tabLst>
                          <a:tab pos="615950" algn="l"/>
                          <a:tab pos="1583690" algn="l"/>
                        </a:tabLst>
                      </a:pP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00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u="sng" sz="1000" spc="-5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36.660	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1088136"/>
            <a:ext cx="5625083" cy="34991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8540" y="4792471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3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886" y="392938"/>
            <a:ext cx="43732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Calibri"/>
                <a:cs typeface="Calibri"/>
              </a:rPr>
              <a:t>//</a:t>
            </a:r>
            <a:r>
              <a:rPr dirty="0" sz="3200" spc="-30" b="1">
                <a:latin typeface="Calibri"/>
                <a:cs typeface="Calibri"/>
              </a:rPr>
              <a:t> </a:t>
            </a:r>
            <a:r>
              <a:rPr dirty="0" sz="3200" spc="-25" b="1">
                <a:latin typeface="Calibri"/>
                <a:cs typeface="Calibri"/>
              </a:rPr>
              <a:t>PROJETOS</a:t>
            </a:r>
            <a:r>
              <a:rPr dirty="0" sz="3200" spc="-3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REALIZADOS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540" y="4792471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967" y="1288541"/>
            <a:ext cx="507174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Nossos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projetos abrangem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as cidades de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Vitória, Vila </a:t>
            </a:r>
            <a:r>
              <a:rPr dirty="0" sz="1500" spc="-15">
                <a:solidFill>
                  <a:srgbClr val="919191"/>
                </a:solidFill>
                <a:latin typeface="Calibri"/>
                <a:cs typeface="Calibri"/>
              </a:rPr>
              <a:t>Velha,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Serra </a:t>
            </a:r>
            <a:r>
              <a:rPr dirty="0" sz="1500" spc="-32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e </a:t>
            </a:r>
            <a:r>
              <a:rPr dirty="0" sz="1500" spc="-20">
                <a:solidFill>
                  <a:srgbClr val="919191"/>
                </a:solidFill>
                <a:latin typeface="Calibri"/>
                <a:cs typeface="Calibri"/>
              </a:rPr>
              <a:t>Vargem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Alta.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919191"/>
                </a:solidFill>
                <a:latin typeface="Calibri"/>
                <a:cs typeface="Calibri"/>
              </a:rPr>
              <a:t>Totalizando</a:t>
            </a:r>
            <a:r>
              <a:rPr dirty="0" sz="1500" spc="-3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5%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 do</a:t>
            </a:r>
            <a:r>
              <a:rPr dirty="0" sz="1500" spc="-1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Market</a:t>
            </a:r>
            <a:r>
              <a:rPr dirty="0" sz="1500" spc="1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Share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do</a:t>
            </a:r>
            <a:r>
              <a:rPr dirty="0" sz="1500" spc="-1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Espirito</a:t>
            </a:r>
            <a:r>
              <a:rPr dirty="0" sz="1500" spc="-1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Santo.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Potência</a:t>
            </a:r>
            <a:r>
              <a:rPr dirty="0" sz="1500" spc="-4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instala</a:t>
            </a:r>
            <a:r>
              <a:rPr dirty="0" sz="1500" spc="-4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–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 625,15</a:t>
            </a:r>
            <a:r>
              <a:rPr dirty="0" sz="1500" spc="1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15">
                <a:solidFill>
                  <a:srgbClr val="919191"/>
                </a:solidFill>
                <a:latin typeface="Calibri"/>
                <a:cs typeface="Calibri"/>
              </a:rPr>
              <a:t>kWp;</a:t>
            </a:r>
            <a:endParaRPr sz="15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Número</a:t>
            </a:r>
            <a:r>
              <a:rPr dirty="0" sz="1500" spc="-2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de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placas</a:t>
            </a:r>
            <a:r>
              <a:rPr dirty="0" sz="1500" spc="-2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instaladas:</a:t>
            </a:r>
            <a:r>
              <a:rPr dirty="0" sz="1500" spc="-4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1.879</a:t>
            </a:r>
            <a:endParaRPr sz="15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Área</a:t>
            </a:r>
            <a:r>
              <a:rPr dirty="0" sz="1500" spc="-1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de</a:t>
            </a:r>
            <a:r>
              <a:rPr dirty="0" sz="1500" spc="-1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placas</a:t>
            </a:r>
            <a:r>
              <a:rPr dirty="0" sz="1500" spc="-1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instaladas</a:t>
            </a:r>
            <a:r>
              <a:rPr dirty="0" sz="1500" spc="-4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– </a:t>
            </a:r>
            <a:r>
              <a:rPr dirty="0" sz="1500" spc="-5">
                <a:solidFill>
                  <a:srgbClr val="919191"/>
                </a:solidFill>
                <a:latin typeface="Calibri"/>
                <a:cs typeface="Calibri"/>
              </a:rPr>
              <a:t>4.698</a:t>
            </a:r>
            <a:r>
              <a:rPr dirty="0" sz="1500" spc="1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919191"/>
                </a:solidFill>
                <a:latin typeface="Calibri"/>
                <a:cs typeface="Calibri"/>
              </a:rPr>
              <a:t>m²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183845"/>
            <a:ext cx="3703954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Calibri"/>
                <a:cs typeface="Calibri"/>
              </a:rPr>
              <a:t>//</a:t>
            </a:r>
            <a:r>
              <a:rPr dirty="0" sz="3200" spc="-80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MONITORAMENTO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33871" y="3532632"/>
            <a:ext cx="2199640" cy="0"/>
          </a:xfrm>
          <a:custGeom>
            <a:avLst/>
            <a:gdLst/>
            <a:ahLst/>
            <a:cxnLst/>
            <a:rect l="l" t="t" r="r" b="b"/>
            <a:pathLst>
              <a:path w="2199640" h="0">
                <a:moveTo>
                  <a:pt x="0" y="0"/>
                </a:moveTo>
                <a:lnTo>
                  <a:pt x="2199131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3871" y="2798064"/>
            <a:ext cx="2199640" cy="0"/>
          </a:xfrm>
          <a:custGeom>
            <a:avLst/>
            <a:gdLst/>
            <a:ahLst/>
            <a:cxnLst/>
            <a:rect l="l" t="t" r="r" b="b"/>
            <a:pathLst>
              <a:path w="2199640" h="0">
                <a:moveTo>
                  <a:pt x="0" y="0"/>
                </a:moveTo>
                <a:lnTo>
                  <a:pt x="2199131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5833871" y="2958083"/>
            <a:ext cx="2199640" cy="469900"/>
            <a:chOff x="5833871" y="2958083"/>
            <a:chExt cx="2199640" cy="469900"/>
          </a:xfrm>
        </p:grpSpPr>
        <p:sp>
          <p:nvSpPr>
            <p:cNvPr id="6" name="object 6"/>
            <p:cNvSpPr/>
            <p:nvPr/>
          </p:nvSpPr>
          <p:spPr>
            <a:xfrm>
              <a:off x="5833871" y="3165347"/>
              <a:ext cx="2199640" cy="0"/>
            </a:xfrm>
            <a:custGeom>
              <a:avLst/>
              <a:gdLst/>
              <a:ahLst/>
              <a:cxnLst/>
              <a:rect l="l" t="t" r="r" b="b"/>
              <a:pathLst>
                <a:path w="2199640" h="0">
                  <a:moveTo>
                    <a:pt x="0" y="0"/>
                  </a:moveTo>
                  <a:lnTo>
                    <a:pt x="2199131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24549" y="3306317"/>
              <a:ext cx="2016760" cy="106680"/>
            </a:xfrm>
            <a:custGeom>
              <a:avLst/>
              <a:gdLst/>
              <a:ahLst/>
              <a:cxnLst/>
              <a:rect l="l" t="t" r="r" b="b"/>
              <a:pathLst>
                <a:path w="2016759" h="106679">
                  <a:moveTo>
                    <a:pt x="0" y="106679"/>
                  </a:moveTo>
                  <a:lnTo>
                    <a:pt x="182879" y="62483"/>
                  </a:lnTo>
                  <a:lnTo>
                    <a:pt x="367284" y="70103"/>
                  </a:lnTo>
                  <a:lnTo>
                    <a:pt x="550163" y="36575"/>
                  </a:lnTo>
                  <a:lnTo>
                    <a:pt x="733044" y="0"/>
                  </a:lnTo>
                  <a:lnTo>
                    <a:pt x="917448" y="71627"/>
                  </a:lnTo>
                  <a:lnTo>
                    <a:pt x="1100327" y="96011"/>
                  </a:lnTo>
                  <a:lnTo>
                    <a:pt x="1283207" y="91439"/>
                  </a:lnTo>
                  <a:lnTo>
                    <a:pt x="1466088" y="45719"/>
                  </a:lnTo>
                  <a:lnTo>
                    <a:pt x="1650492" y="44195"/>
                  </a:lnTo>
                  <a:lnTo>
                    <a:pt x="1833372" y="15239"/>
                  </a:lnTo>
                  <a:lnTo>
                    <a:pt x="2016252" y="44195"/>
                  </a:lnTo>
                </a:path>
              </a:pathLst>
            </a:custGeom>
            <a:ln w="2895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24549" y="3181349"/>
              <a:ext cx="2016760" cy="66040"/>
            </a:xfrm>
            <a:custGeom>
              <a:avLst/>
              <a:gdLst/>
              <a:ahLst/>
              <a:cxnLst/>
              <a:rect l="l" t="t" r="r" b="b"/>
              <a:pathLst>
                <a:path w="2016759" h="66039">
                  <a:moveTo>
                    <a:pt x="0" y="65531"/>
                  </a:moveTo>
                  <a:lnTo>
                    <a:pt x="182879" y="28956"/>
                  </a:lnTo>
                  <a:lnTo>
                    <a:pt x="367284" y="18287"/>
                  </a:lnTo>
                  <a:lnTo>
                    <a:pt x="550163" y="12192"/>
                  </a:lnTo>
                  <a:lnTo>
                    <a:pt x="733044" y="0"/>
                  </a:lnTo>
                  <a:lnTo>
                    <a:pt x="917448" y="45719"/>
                  </a:lnTo>
                  <a:lnTo>
                    <a:pt x="1100327" y="64007"/>
                  </a:lnTo>
                  <a:lnTo>
                    <a:pt x="1283207" y="6095"/>
                  </a:lnTo>
                  <a:lnTo>
                    <a:pt x="1466088" y="39624"/>
                  </a:lnTo>
                  <a:lnTo>
                    <a:pt x="1650492" y="54863"/>
                  </a:lnTo>
                  <a:lnTo>
                    <a:pt x="1833372" y="35051"/>
                  </a:lnTo>
                  <a:lnTo>
                    <a:pt x="2016252" y="54863"/>
                  </a:lnTo>
                </a:path>
              </a:pathLst>
            </a:custGeom>
            <a:ln w="28956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924549" y="2972561"/>
              <a:ext cx="2016760" cy="198120"/>
            </a:xfrm>
            <a:custGeom>
              <a:avLst/>
              <a:gdLst/>
              <a:ahLst/>
              <a:cxnLst/>
              <a:rect l="l" t="t" r="r" b="b"/>
              <a:pathLst>
                <a:path w="2016759" h="198119">
                  <a:moveTo>
                    <a:pt x="0" y="198119"/>
                  </a:moveTo>
                  <a:lnTo>
                    <a:pt x="182879" y="89915"/>
                  </a:lnTo>
                  <a:lnTo>
                    <a:pt x="367284" y="109727"/>
                  </a:lnTo>
                  <a:lnTo>
                    <a:pt x="550163" y="62483"/>
                  </a:lnTo>
                  <a:lnTo>
                    <a:pt x="733044" y="0"/>
                  </a:lnTo>
                  <a:lnTo>
                    <a:pt x="917448" y="140207"/>
                  </a:lnTo>
                  <a:lnTo>
                    <a:pt x="1100327" y="190500"/>
                  </a:lnTo>
                  <a:lnTo>
                    <a:pt x="1283207" y="96012"/>
                  </a:lnTo>
                  <a:lnTo>
                    <a:pt x="1466088" y="82295"/>
                  </a:lnTo>
                  <a:lnTo>
                    <a:pt x="1650492" y="117348"/>
                  </a:lnTo>
                  <a:lnTo>
                    <a:pt x="1833372" y="108204"/>
                  </a:lnTo>
                  <a:lnTo>
                    <a:pt x="2016252" y="126492"/>
                  </a:lnTo>
                </a:path>
              </a:pathLst>
            </a:custGeom>
            <a:ln w="28956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10276" y="2183384"/>
            <a:ext cx="2156460" cy="457834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211454">
              <a:lnSpc>
                <a:spcPct val="102299"/>
              </a:lnSpc>
              <a:spcBef>
                <a:spcPts val="65"/>
              </a:spcBef>
            </a:pPr>
            <a:r>
              <a:rPr dirty="0" sz="1400" spc="-10" b="1">
                <a:latin typeface="Calibri"/>
                <a:cs typeface="Calibri"/>
              </a:rPr>
              <a:t>ECONOMIA </a:t>
            </a:r>
            <a:r>
              <a:rPr dirty="0" sz="1400" b="1">
                <a:latin typeface="Calibri"/>
                <a:cs typeface="Calibri"/>
              </a:rPr>
              <a:t>- </a:t>
            </a:r>
            <a:r>
              <a:rPr dirty="0" sz="1400" spc="-5" b="1">
                <a:latin typeface="Calibri"/>
                <a:cs typeface="Calibri"/>
              </a:rPr>
              <a:t>GERAÇÃO 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-30" b="1">
                <a:latin typeface="Calibri"/>
                <a:cs typeface="Calibri"/>
              </a:rPr>
              <a:t>FOTOVOLTAICA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EM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2,5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ANOS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40146" y="3778758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956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40146" y="3993641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956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40146" y="4207002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956">
            <a:solidFill>
              <a:srgbClr val="9BBA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074665" y="2703322"/>
            <a:ext cx="2419350" cy="1573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758314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R$400.000,00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algn="r" marR="1758314">
              <a:lnSpc>
                <a:spcPct val="100000"/>
              </a:lnSpc>
              <a:spcBef>
                <a:spcPts val="7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R$200.000,00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algn="r" marR="1758314">
              <a:lnSpc>
                <a:spcPct val="100000"/>
              </a:lnSpc>
              <a:spcBef>
                <a:spcPts val="71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R$0,00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00">
              <a:latin typeface="Calibri"/>
              <a:cs typeface="Calibri"/>
            </a:endParaRPr>
          </a:p>
          <a:p>
            <a:pPr marL="935355">
              <a:lnSpc>
                <a:spcPct val="100000"/>
              </a:lnSpc>
              <a:spcBef>
                <a:spcPts val="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Valor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Pago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após instalação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FV</a:t>
            </a:r>
            <a:endParaRPr sz="900">
              <a:latin typeface="Calibri"/>
              <a:cs typeface="Calibri"/>
            </a:endParaRPr>
          </a:p>
          <a:p>
            <a:pPr marL="935355">
              <a:lnSpc>
                <a:spcPct val="100000"/>
              </a:lnSpc>
              <a:spcBef>
                <a:spcPts val="60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Economia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efetiva</a:t>
            </a:r>
            <a:r>
              <a:rPr dirty="0" sz="900" spc="17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do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mês</a:t>
            </a:r>
            <a:endParaRPr sz="900">
              <a:latin typeface="Calibri"/>
              <a:cs typeface="Calibri"/>
            </a:endParaRPr>
          </a:p>
          <a:p>
            <a:pPr marL="935355">
              <a:lnSpc>
                <a:spcPct val="100000"/>
              </a:lnSpc>
              <a:spcBef>
                <a:spcPts val="61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Valor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pagar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sem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instalação FV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1459" y="915924"/>
            <a:ext cx="4419600" cy="1866900"/>
            <a:chOff x="251459" y="915924"/>
            <a:chExt cx="4419600" cy="18669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59" y="915924"/>
              <a:ext cx="4419600" cy="18669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08048" y="925068"/>
              <a:ext cx="1458595" cy="134620"/>
            </a:xfrm>
            <a:custGeom>
              <a:avLst/>
              <a:gdLst/>
              <a:ahLst/>
              <a:cxnLst/>
              <a:rect l="l" t="t" r="r" b="b"/>
              <a:pathLst>
                <a:path w="1458595" h="134619">
                  <a:moveTo>
                    <a:pt x="1458468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1458468" y="134112"/>
                  </a:lnTo>
                  <a:lnTo>
                    <a:pt x="1458468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251459" y="3008376"/>
            <a:ext cx="4419600" cy="1690370"/>
            <a:chOff x="251459" y="3008376"/>
            <a:chExt cx="4419600" cy="169037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59" y="3008376"/>
              <a:ext cx="4419600" cy="1690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72311" y="3008376"/>
              <a:ext cx="576580" cy="67310"/>
            </a:xfrm>
            <a:custGeom>
              <a:avLst/>
              <a:gdLst/>
              <a:ahLst/>
              <a:cxnLst/>
              <a:rect l="l" t="t" r="r" b="b"/>
              <a:pathLst>
                <a:path w="576580" h="67310">
                  <a:moveTo>
                    <a:pt x="576072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576072" y="67056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18540" y="4792471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4339" y="532003"/>
            <a:ext cx="2869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 b="1">
                <a:latin typeface="Calibri"/>
                <a:cs typeface="Calibri"/>
              </a:rPr>
              <a:t>//</a:t>
            </a:r>
            <a:r>
              <a:rPr dirty="0" spc="-35" b="1">
                <a:latin typeface="Calibri"/>
                <a:cs typeface="Calibri"/>
              </a:rPr>
              <a:t> </a:t>
            </a:r>
            <a:r>
              <a:rPr dirty="0" spc="-10" b="1">
                <a:latin typeface="Calibri"/>
                <a:cs typeface="Calibri"/>
              </a:rPr>
              <a:t>MERCADO</a:t>
            </a:r>
            <a:r>
              <a:rPr dirty="0" spc="-20" b="1">
                <a:latin typeface="Calibri"/>
                <a:cs typeface="Calibri"/>
              </a:rPr>
              <a:t> </a:t>
            </a:r>
            <a:r>
              <a:rPr dirty="0" spc="-5" b="1">
                <a:latin typeface="Calibri"/>
                <a:cs typeface="Calibri"/>
              </a:rPr>
              <a:t>LIVRE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1964" y="4582667"/>
            <a:ext cx="1534668" cy="5090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6576" y="1354963"/>
            <a:ext cx="6080125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Mercado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Livre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de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permite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aos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consumidores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comprarem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elétrica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diretamente</a:t>
            </a:r>
            <a:r>
              <a:rPr dirty="0" sz="1400" spc="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dos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gerados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das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empresas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comercializadoras,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é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chamado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Ambiente </a:t>
            </a:r>
            <a:r>
              <a:rPr dirty="0" sz="1400" spc="-3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Contratação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Livre.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 marR="212090">
              <a:lnSpc>
                <a:spcPct val="100000"/>
              </a:lnSpc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Quem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opta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pelo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comércio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livre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pode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comprar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diretamente</a:t>
            </a:r>
            <a:r>
              <a:rPr dirty="0" sz="1400" spc="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dos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geradores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ou das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empresas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comercializadoras através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contratos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comerciais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bilaterais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condições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previamente</a:t>
            </a:r>
            <a:r>
              <a:rPr dirty="0" sz="1400" spc="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negociadas,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como</a:t>
            </a:r>
            <a:r>
              <a:rPr dirty="0" sz="14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preço,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prazos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contratação,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volume de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adquirida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ou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qualquer</a:t>
            </a:r>
            <a:r>
              <a:rPr dirty="0" sz="1400" spc="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outro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ponto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as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partes </a:t>
            </a:r>
            <a:r>
              <a:rPr dirty="0" sz="1400" spc="-3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entenderem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negociável.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4791862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4339" y="315848"/>
            <a:ext cx="42849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 b="1">
                <a:latin typeface="Calibri"/>
                <a:cs typeface="Calibri"/>
              </a:rPr>
              <a:t>//</a:t>
            </a:r>
            <a:r>
              <a:rPr dirty="0" spc="-15" b="1">
                <a:latin typeface="Calibri"/>
                <a:cs typeface="Calibri"/>
              </a:rPr>
              <a:t> </a:t>
            </a:r>
            <a:r>
              <a:rPr dirty="0" spc="-10" b="1">
                <a:latin typeface="Calibri"/>
                <a:cs typeface="Calibri"/>
              </a:rPr>
              <a:t>MERCADO</a:t>
            </a:r>
            <a:r>
              <a:rPr dirty="0" spc="-5" b="1">
                <a:latin typeface="Calibri"/>
                <a:cs typeface="Calibri"/>
              </a:rPr>
              <a:t> LIVRE</a:t>
            </a:r>
            <a:r>
              <a:rPr dirty="0" spc="5" b="1">
                <a:latin typeface="Calibri"/>
                <a:cs typeface="Calibri"/>
              </a:rPr>
              <a:t> </a:t>
            </a:r>
            <a:r>
              <a:rPr dirty="0" spc="-5" b="1">
                <a:latin typeface="Calibri"/>
                <a:cs typeface="Calibri"/>
              </a:rPr>
              <a:t>x </a:t>
            </a:r>
            <a:r>
              <a:rPr dirty="0" spc="-55" b="1">
                <a:latin typeface="Calibri"/>
                <a:cs typeface="Calibri"/>
              </a:rPr>
              <a:t>CATIVO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72311" y="932688"/>
            <a:ext cx="7894320" cy="4159250"/>
            <a:chOff x="972311" y="932688"/>
            <a:chExt cx="7894320" cy="41592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1964" y="4582667"/>
              <a:ext cx="1534668" cy="5090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311" y="932688"/>
              <a:ext cx="4823460" cy="36545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40" y="4791862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295783"/>
            <a:ext cx="52984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 b="1">
                <a:latin typeface="Calibri"/>
                <a:cs typeface="Calibri"/>
              </a:rPr>
              <a:t>// </a:t>
            </a:r>
            <a:r>
              <a:rPr dirty="0" spc="-55" b="1">
                <a:latin typeface="Calibri"/>
                <a:cs typeface="Calibri"/>
              </a:rPr>
              <a:t>VANTAGENS</a:t>
            </a:r>
            <a:r>
              <a:rPr dirty="0" spc="30" b="1">
                <a:latin typeface="Calibri"/>
                <a:cs typeface="Calibri"/>
              </a:rPr>
              <a:t> </a:t>
            </a:r>
            <a:r>
              <a:rPr dirty="0" spc="-10" b="1">
                <a:latin typeface="Calibri"/>
                <a:cs typeface="Calibri"/>
              </a:rPr>
              <a:t>DO</a:t>
            </a:r>
            <a:r>
              <a:rPr dirty="0" b="1">
                <a:latin typeface="Calibri"/>
                <a:cs typeface="Calibri"/>
              </a:rPr>
              <a:t> </a:t>
            </a:r>
            <a:r>
              <a:rPr dirty="0" spc="-10" b="1">
                <a:latin typeface="Calibri"/>
                <a:cs typeface="Calibri"/>
              </a:rPr>
              <a:t>MERCADO</a:t>
            </a:r>
            <a:r>
              <a:rPr dirty="0" spc="5" b="1">
                <a:latin typeface="Calibri"/>
                <a:cs typeface="Calibri"/>
              </a:rPr>
              <a:t> </a:t>
            </a:r>
            <a:r>
              <a:rPr dirty="0" spc="-5" b="1">
                <a:latin typeface="Calibri"/>
                <a:cs typeface="Calibri"/>
              </a:rPr>
              <a:t>LIVRE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1964" y="4582667"/>
            <a:ext cx="1534668" cy="5090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6576" y="936752"/>
            <a:ext cx="6297295" cy="3565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600" spc="-15" b="1">
                <a:solidFill>
                  <a:srgbClr val="7E7E7E"/>
                </a:solidFill>
                <a:latin typeface="Calibri"/>
                <a:cs typeface="Calibri"/>
              </a:rPr>
              <a:t>Redução</a:t>
            </a:r>
            <a:r>
              <a:rPr dirty="0" sz="1600" spc="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 b="1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600" spc="-2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7E7E7E"/>
                </a:solidFill>
                <a:latin typeface="Calibri"/>
                <a:cs typeface="Calibri"/>
              </a:rPr>
              <a:t>Custos</a:t>
            </a:r>
            <a:endParaRPr sz="1600">
              <a:latin typeface="Calibri"/>
              <a:cs typeface="Calibri"/>
            </a:endParaRPr>
          </a:p>
          <a:p>
            <a:pPr marL="12700" marR="505459">
              <a:lnSpc>
                <a:spcPct val="100000"/>
              </a:lnSpc>
              <a:spcBef>
                <a:spcPts val="30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As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empresas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passam a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negociar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preço, prazo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indexação,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além de poder adequar melhor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seu </a:t>
            </a:r>
            <a:r>
              <a:rPr dirty="0" sz="1200" spc="-26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consumo;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600" spc="-5" b="1">
                <a:solidFill>
                  <a:srgbClr val="7E7E7E"/>
                </a:solidFill>
                <a:latin typeface="Calibri"/>
                <a:cs typeface="Calibri"/>
              </a:rPr>
              <a:t>Previsibilidade</a:t>
            </a:r>
            <a:r>
              <a:rPr dirty="0" sz="1600" spc="-50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7E7E7E"/>
                </a:solidFill>
                <a:latin typeface="Calibri"/>
                <a:cs typeface="Calibri"/>
              </a:rPr>
              <a:t>Orçamentária</a:t>
            </a:r>
            <a:endParaRPr sz="1600">
              <a:latin typeface="Calibri"/>
              <a:cs typeface="Calibri"/>
            </a:endParaRPr>
          </a:p>
          <a:p>
            <a:pPr marL="12700" marR="250825">
              <a:lnSpc>
                <a:spcPct val="100000"/>
              </a:lnSpc>
              <a:spcBef>
                <a:spcPts val="25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Ao</a:t>
            </a:r>
            <a:r>
              <a:rPr dirty="0" sz="12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poder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negociar sua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2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dirty="0" sz="1200" spc="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antecedência,</a:t>
            </a:r>
            <a:r>
              <a:rPr dirty="0" sz="1200" spc="-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as</a:t>
            </a:r>
            <a:r>
              <a:rPr dirty="0" sz="12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empresas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conseguem</a:t>
            </a:r>
            <a:r>
              <a:rPr dirty="0" sz="12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fazer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uma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previsão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200" spc="-26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orçamento,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não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 ficar sujeitas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às</a:t>
            </a:r>
            <a:r>
              <a:rPr dirty="0" sz="12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variações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adversidades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 Mercado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Cativo.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600" spc="-10" b="1">
                <a:solidFill>
                  <a:srgbClr val="7E7E7E"/>
                </a:solidFill>
                <a:latin typeface="Calibri"/>
                <a:cs typeface="Calibri"/>
              </a:rPr>
              <a:t>Poder</a:t>
            </a:r>
            <a:r>
              <a:rPr dirty="0" sz="1600" spc="-1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600" spc="-5" b="1">
                <a:solidFill>
                  <a:srgbClr val="7E7E7E"/>
                </a:solidFill>
                <a:latin typeface="Calibri"/>
                <a:cs typeface="Calibri"/>
              </a:rPr>
              <a:t>Decisão</a:t>
            </a:r>
            <a:endParaRPr sz="1600">
              <a:latin typeface="Calibri"/>
              <a:cs typeface="Calibri"/>
            </a:endParaRPr>
          </a:p>
          <a:p>
            <a:pPr marL="12700" marR="38100">
              <a:lnSpc>
                <a:spcPct val="100000"/>
              </a:lnSpc>
              <a:spcBef>
                <a:spcPts val="30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No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Mercado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Cativo,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os consumidores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não podem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escolher seus fornecedores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energia.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Estão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 sujeitos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aos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aumentos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tarifas.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Por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isso,</a:t>
            </a:r>
            <a:r>
              <a:rPr dirty="0" sz="12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Mercado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Livre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garante</a:t>
            </a:r>
            <a:r>
              <a:rPr dirty="0" sz="1200" spc="-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maior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performance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rentabilidade </a:t>
            </a:r>
            <a:r>
              <a:rPr dirty="0" sz="1200" spc="-254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para</a:t>
            </a:r>
            <a:r>
              <a:rPr dirty="0" sz="1200" spc="-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negócio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das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empresas.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600" spc="-10" b="1">
                <a:solidFill>
                  <a:srgbClr val="7E7E7E"/>
                </a:solidFill>
                <a:latin typeface="Calibri"/>
                <a:cs typeface="Calibri"/>
              </a:rPr>
              <a:t>Sustentabilidade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30"/>
              </a:spcBef>
            </a:pP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Ao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migrar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o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consumidor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pode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contratar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energia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fontes renováveis,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diminuindo assim a emissão de </a:t>
            </a:r>
            <a:r>
              <a:rPr dirty="0" sz="1200" spc="-26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gases</a:t>
            </a:r>
            <a:r>
              <a:rPr dirty="0" sz="12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efeito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estufa.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Os</a:t>
            </a:r>
            <a:r>
              <a:rPr dirty="0" sz="12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clientes</a:t>
            </a:r>
            <a:r>
              <a:rPr dirty="0" sz="12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COMERC,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consomem</a:t>
            </a:r>
            <a:r>
              <a:rPr dirty="0" sz="1200" spc="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2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renovável,</a:t>
            </a:r>
            <a:r>
              <a:rPr dirty="0" sz="1200" spc="-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recebem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 o</a:t>
            </a:r>
            <a:r>
              <a:rPr dirty="0" sz="12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Certificado </a:t>
            </a:r>
            <a:r>
              <a:rPr dirty="0" sz="1200" spc="-26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Comerc-Sinerconsult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Energia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Renovável,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que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atesta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redução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 emissão de </a:t>
            </a:r>
            <a:r>
              <a:rPr dirty="0" sz="1200" spc="-10">
                <a:solidFill>
                  <a:srgbClr val="7E7E7E"/>
                </a:solidFill>
                <a:latin typeface="Calibri"/>
                <a:cs typeface="Calibri"/>
              </a:rPr>
              <a:t>gás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efeito estufa,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evitado</a:t>
            </a:r>
            <a:r>
              <a:rPr dirty="0" sz="12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pelo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 uso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7E7E7E"/>
                </a:solidFill>
                <a:latin typeface="Calibri"/>
                <a:cs typeface="Calibri"/>
              </a:rPr>
              <a:t>dessa</a:t>
            </a:r>
            <a:r>
              <a:rPr dirty="0" sz="12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2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7E7E7E"/>
                </a:solidFill>
                <a:latin typeface="Calibri"/>
                <a:cs typeface="Calibri"/>
              </a:rPr>
              <a:t>incentivada.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4791862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705688"/>
            <a:ext cx="52584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 b="1">
                <a:latin typeface="Calibri"/>
                <a:cs typeface="Calibri"/>
              </a:rPr>
              <a:t>//</a:t>
            </a:r>
            <a:r>
              <a:rPr dirty="0" spc="-10" b="1">
                <a:latin typeface="Calibri"/>
                <a:cs typeface="Calibri"/>
              </a:rPr>
              <a:t> </a:t>
            </a:r>
            <a:r>
              <a:rPr dirty="0" spc="-15" b="1">
                <a:latin typeface="Calibri"/>
                <a:cs typeface="Calibri"/>
              </a:rPr>
              <a:t>VÍDEO</a:t>
            </a:r>
            <a:r>
              <a:rPr dirty="0" spc="-10" b="1">
                <a:latin typeface="Calibri"/>
                <a:cs typeface="Calibri"/>
              </a:rPr>
              <a:t> INSTITUCIONAL</a:t>
            </a:r>
            <a:r>
              <a:rPr dirty="0" spc="55" b="1">
                <a:latin typeface="Calibri"/>
                <a:cs typeface="Calibri"/>
              </a:rPr>
              <a:t> </a:t>
            </a:r>
            <a:r>
              <a:rPr dirty="0" spc="-35" b="1">
                <a:latin typeface="Calibri"/>
                <a:cs typeface="Calibri"/>
              </a:rPr>
              <a:t>DA</a:t>
            </a:r>
            <a:r>
              <a:rPr dirty="0" spc="-15" b="1">
                <a:latin typeface="Calibri"/>
                <a:cs typeface="Calibri"/>
              </a:rPr>
              <a:t> </a:t>
            </a:r>
            <a:r>
              <a:rPr dirty="0" spc="-5" b="1">
                <a:latin typeface="Calibri"/>
                <a:cs typeface="Calibri"/>
              </a:rPr>
              <a:t>ALBER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0143" y="466344"/>
            <a:ext cx="6205855" cy="3811904"/>
            <a:chOff x="390143" y="466344"/>
            <a:chExt cx="6205855" cy="38119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3" y="466344"/>
              <a:ext cx="1080516" cy="10805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347" y="1275588"/>
              <a:ext cx="5335524" cy="30022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8540" y="4792471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403352"/>
            <a:ext cx="47510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 b="1">
                <a:latin typeface="Calibri"/>
                <a:cs typeface="Calibri"/>
              </a:rPr>
              <a:t>//</a:t>
            </a:r>
            <a:r>
              <a:rPr dirty="0" spc="-10" b="1">
                <a:latin typeface="Calibri"/>
                <a:cs typeface="Calibri"/>
              </a:rPr>
              <a:t> </a:t>
            </a:r>
            <a:r>
              <a:rPr dirty="0" spc="-35" b="1">
                <a:latin typeface="Calibri"/>
                <a:cs typeface="Calibri"/>
              </a:rPr>
              <a:t>PARCEIROS</a:t>
            </a:r>
            <a:r>
              <a:rPr dirty="0" spc="15" b="1">
                <a:latin typeface="Calibri"/>
                <a:cs typeface="Calibri"/>
              </a:rPr>
              <a:t> </a:t>
            </a:r>
            <a:r>
              <a:rPr dirty="0" spc="-5" b="1">
                <a:latin typeface="Calibri"/>
                <a:cs typeface="Calibri"/>
              </a:rPr>
              <a:t>E</a:t>
            </a:r>
            <a:r>
              <a:rPr dirty="0" spc="-10" b="1">
                <a:latin typeface="Calibri"/>
                <a:cs typeface="Calibri"/>
              </a:rPr>
              <a:t> </a:t>
            </a:r>
            <a:r>
              <a:rPr dirty="0" spc="-15" b="1">
                <a:latin typeface="Calibri"/>
                <a:cs typeface="Calibri"/>
              </a:rPr>
              <a:t>FORNECEDORES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123444"/>
            <a:ext cx="8476615" cy="4828540"/>
            <a:chOff x="390143" y="123444"/>
            <a:chExt cx="8476615" cy="48285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123444"/>
              <a:ext cx="1080516" cy="10789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1308" y="2631948"/>
              <a:ext cx="1013460" cy="7178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3408" y="1027176"/>
              <a:ext cx="1458468" cy="7284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495" y="2036064"/>
              <a:ext cx="1527048" cy="4373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7259" y="1629155"/>
              <a:ext cx="1793747" cy="8961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1788" y="3607308"/>
              <a:ext cx="982980" cy="547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3952" y="2595371"/>
              <a:ext cx="1228344" cy="7117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0640" y="937260"/>
              <a:ext cx="941832" cy="8214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531" y="1260347"/>
              <a:ext cx="873252" cy="3474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3220" y="2715767"/>
              <a:ext cx="1164335" cy="6294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2239" y="1031747"/>
              <a:ext cx="1458467" cy="7284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5560" y="1984248"/>
              <a:ext cx="1775460" cy="4998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88564" y="3567684"/>
              <a:ext cx="1078991" cy="5882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9495" y="3186683"/>
              <a:ext cx="1388364" cy="107289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515" y="2677667"/>
              <a:ext cx="1207008" cy="62941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236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730758"/>
            <a:ext cx="3578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20"/>
              <a:t> </a:t>
            </a:r>
            <a:r>
              <a:rPr dirty="0" spc="-25"/>
              <a:t>PRINCIPAIS</a:t>
            </a:r>
            <a:r>
              <a:rPr dirty="0"/>
              <a:t> </a:t>
            </a:r>
            <a:r>
              <a:rPr dirty="0" spc="-20"/>
              <a:t>SOLUÇOES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466344"/>
            <a:ext cx="8476615" cy="4485640"/>
            <a:chOff x="390143" y="466344"/>
            <a:chExt cx="8476615" cy="44856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466344"/>
              <a:ext cx="1080516" cy="108051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22680" y="1335283"/>
            <a:ext cx="4800600" cy="222059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Sistemas</a:t>
            </a:r>
            <a:r>
              <a:rPr dirty="0" sz="16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7E7E7E"/>
                </a:solidFill>
                <a:latin typeface="Calibri"/>
                <a:cs typeface="Calibri"/>
              </a:rPr>
              <a:t>Fotovoltaico</a:t>
            </a:r>
            <a:r>
              <a:rPr dirty="0" sz="16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(Solar);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Sistema</a:t>
            </a:r>
            <a:r>
              <a:rPr dirty="0" sz="16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compartilhado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dirty="0" sz="16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Mercado</a:t>
            </a:r>
            <a:r>
              <a:rPr dirty="0" sz="16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Livre</a:t>
            </a:r>
            <a:r>
              <a:rPr dirty="0" sz="16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7E7E7E"/>
                </a:solidFill>
                <a:latin typeface="Calibri"/>
                <a:cs typeface="Calibri"/>
              </a:rPr>
              <a:t>Fotovoltaico;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Mercado</a:t>
            </a:r>
            <a:r>
              <a:rPr dirty="0" sz="16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Livre;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Armazenamento</a:t>
            </a:r>
            <a:r>
              <a:rPr dirty="0" sz="16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Energia;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600" spc="-5">
                <a:solidFill>
                  <a:srgbClr val="7E7E7E"/>
                </a:solidFill>
                <a:latin typeface="Calibri"/>
                <a:cs typeface="Calibri"/>
              </a:rPr>
              <a:t>Biogás;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dirty="0" sz="1600" spc="-10">
                <a:solidFill>
                  <a:srgbClr val="7E7E7E"/>
                </a:solidFill>
                <a:latin typeface="Calibri"/>
                <a:cs typeface="Calibri"/>
              </a:rPr>
              <a:t>Eólica;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4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932175"/>
              <a:ext cx="9144000" cy="2211705"/>
            </a:xfrm>
            <a:custGeom>
              <a:avLst/>
              <a:gdLst/>
              <a:ahLst/>
              <a:cxnLst/>
              <a:rect l="l" t="t" r="r" b="b"/>
              <a:pathLst>
                <a:path w="9144000" h="2211704">
                  <a:moveTo>
                    <a:pt x="9144000" y="0"/>
                  </a:moveTo>
                  <a:lnTo>
                    <a:pt x="0" y="0"/>
                  </a:lnTo>
                  <a:lnTo>
                    <a:pt x="0" y="2211324"/>
                  </a:lnTo>
                  <a:lnTo>
                    <a:pt x="9144000" y="221132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4280" y="4442459"/>
              <a:ext cx="1534668" cy="50901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8540" y="696848"/>
            <a:ext cx="597217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FFFFFF"/>
                </a:solidFill>
                <a:latin typeface="Calibri"/>
                <a:cs typeface="Calibri"/>
              </a:rPr>
              <a:t>// </a:t>
            </a:r>
            <a:r>
              <a:rPr dirty="0" sz="3000" spc="-25" b="1">
                <a:solidFill>
                  <a:srgbClr val="FFFFFF"/>
                </a:solidFill>
                <a:latin typeface="Calibri"/>
                <a:cs typeface="Calibri"/>
              </a:rPr>
              <a:t>Faça </a:t>
            </a:r>
            <a:r>
              <a:rPr dirty="0" sz="3000" spc="-10" b="1">
                <a:solidFill>
                  <a:srgbClr val="FFFFFF"/>
                </a:solidFill>
                <a:latin typeface="Calibri"/>
                <a:cs typeface="Calibri"/>
              </a:rPr>
              <a:t>parte </a:t>
            </a:r>
            <a:r>
              <a:rPr dirty="0" sz="3000" spc="-15" b="1">
                <a:solidFill>
                  <a:srgbClr val="FFFFFF"/>
                </a:solidFill>
                <a:latin typeface="Calibri"/>
                <a:cs typeface="Calibri"/>
              </a:rPr>
              <a:t>desta </a:t>
            </a:r>
            <a:r>
              <a:rPr dirty="0" sz="3000" spc="-10" b="1">
                <a:solidFill>
                  <a:srgbClr val="FFFFFF"/>
                </a:solidFill>
                <a:latin typeface="Calibri"/>
                <a:cs typeface="Calibri"/>
              </a:rPr>
              <a:t>transição </a:t>
            </a:r>
            <a:r>
              <a:rPr dirty="0" sz="30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15" b="1">
                <a:solidFill>
                  <a:srgbClr val="FFFFFF"/>
                </a:solidFill>
                <a:latin typeface="Calibri"/>
                <a:cs typeface="Calibri"/>
              </a:rPr>
              <a:t>energética </a:t>
            </a:r>
            <a:r>
              <a:rPr dirty="0" sz="3000" b="1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dirty="0" sz="3000" spc="-10" b="1">
                <a:solidFill>
                  <a:srgbClr val="FFFFFF"/>
                </a:solidFill>
                <a:latin typeface="Calibri"/>
                <a:cs typeface="Calibri"/>
              </a:rPr>
              <a:t>planeta, contribuindo </a:t>
            </a:r>
            <a:r>
              <a:rPr dirty="0" sz="30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20" b="1">
                <a:solidFill>
                  <a:srgbClr val="FFFFFF"/>
                </a:solidFill>
                <a:latin typeface="Calibri"/>
                <a:cs typeface="Calibri"/>
              </a:rPr>
              <a:t>para </a:t>
            </a:r>
            <a:r>
              <a:rPr dirty="0" sz="3000" b="1">
                <a:solidFill>
                  <a:srgbClr val="FFFFFF"/>
                </a:solidFill>
                <a:latin typeface="Calibri"/>
                <a:cs typeface="Calibri"/>
              </a:rPr>
              <a:t>um </a:t>
            </a:r>
            <a:r>
              <a:rPr dirty="0" sz="3000" spc="-5" b="1">
                <a:solidFill>
                  <a:srgbClr val="FFFFFF"/>
                </a:solidFill>
                <a:latin typeface="Calibri"/>
                <a:cs typeface="Calibri"/>
              </a:rPr>
              <a:t>meio </a:t>
            </a:r>
            <a:r>
              <a:rPr dirty="0" sz="3000" spc="-10" b="1">
                <a:solidFill>
                  <a:srgbClr val="FFFFFF"/>
                </a:solidFill>
                <a:latin typeface="Calibri"/>
                <a:cs typeface="Calibri"/>
              </a:rPr>
              <a:t>ambiente </a:t>
            </a:r>
            <a:r>
              <a:rPr dirty="0" sz="3000" spc="-20" b="1">
                <a:solidFill>
                  <a:srgbClr val="FFFFFF"/>
                </a:solidFill>
                <a:latin typeface="Calibri"/>
                <a:cs typeface="Calibri"/>
              </a:rPr>
              <a:t>sustentável </a:t>
            </a:r>
            <a:r>
              <a:rPr dirty="0" sz="3000" b="1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dirty="0" sz="3000" spc="-6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Calibri"/>
                <a:cs typeface="Calibri"/>
              </a:rPr>
              <a:t>economizando</a:t>
            </a:r>
            <a:r>
              <a:rPr dirty="0" sz="30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10" b="1">
                <a:solidFill>
                  <a:srgbClr val="FFFFFF"/>
                </a:solidFill>
                <a:latin typeface="Calibri"/>
                <a:cs typeface="Calibri"/>
              </a:rPr>
              <a:t>dinheiro.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300" y="3353053"/>
            <a:ext cx="2022475" cy="523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7F7F7F"/>
                </a:solidFill>
                <a:latin typeface="Calibri"/>
                <a:cs typeface="Calibri"/>
              </a:rPr>
              <a:t>Fagner</a:t>
            </a:r>
            <a:r>
              <a:rPr dirty="0" sz="1600" spc="-2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F7F7F"/>
                </a:solidFill>
                <a:latin typeface="Calibri"/>
                <a:cs typeface="Calibri"/>
              </a:rPr>
              <a:t>Roris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1600" spc="-10">
                <a:solidFill>
                  <a:srgbClr val="7F7F7F"/>
                </a:solidFill>
                <a:latin typeface="Calibri"/>
                <a:cs typeface="Calibri"/>
              </a:rPr>
              <a:t>Cel.:</a:t>
            </a:r>
            <a:r>
              <a:rPr dirty="0" sz="1600" spc="-1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F7F7F"/>
                </a:solidFill>
                <a:latin typeface="Calibri"/>
                <a:cs typeface="Calibri"/>
              </a:rPr>
              <a:t>+55</a:t>
            </a:r>
            <a:r>
              <a:rPr dirty="0" sz="1600" spc="-1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F7F7F"/>
                </a:solidFill>
                <a:latin typeface="Calibri"/>
                <a:cs typeface="Calibri"/>
              </a:rPr>
              <a:t>27</a:t>
            </a:r>
            <a:r>
              <a:rPr dirty="0" sz="1600" spc="-1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F7F7F"/>
                </a:solidFill>
                <a:latin typeface="Calibri"/>
                <a:cs typeface="Calibri"/>
              </a:rPr>
              <a:t>99788-8293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2800" y="3391408"/>
            <a:ext cx="2022475" cy="510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7F7F7F"/>
                </a:solidFill>
                <a:latin typeface="Calibri"/>
                <a:cs typeface="Calibri"/>
              </a:rPr>
              <a:t>Gabriel</a:t>
            </a:r>
            <a:r>
              <a:rPr dirty="0" sz="1600" spc="-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F7F7F"/>
                </a:solidFill>
                <a:latin typeface="Calibri"/>
                <a:cs typeface="Calibri"/>
              </a:rPr>
              <a:t>Almeida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dirty="0" sz="1600" spc="-10">
                <a:solidFill>
                  <a:srgbClr val="7F7F7F"/>
                </a:solidFill>
                <a:latin typeface="Calibri"/>
                <a:cs typeface="Calibri"/>
              </a:rPr>
              <a:t>Cel.:</a:t>
            </a:r>
            <a:r>
              <a:rPr dirty="0" sz="1600" spc="-1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F7F7F"/>
                </a:solidFill>
                <a:latin typeface="Calibri"/>
                <a:cs typeface="Calibri"/>
              </a:rPr>
              <a:t>+55</a:t>
            </a:r>
            <a:r>
              <a:rPr dirty="0" sz="1600" spc="-1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F7F7F"/>
                </a:solidFill>
                <a:latin typeface="Calibri"/>
                <a:cs typeface="Calibri"/>
              </a:rPr>
              <a:t>27</a:t>
            </a:r>
            <a:r>
              <a:rPr dirty="0" sz="1600" spc="-1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7F7F7F"/>
                </a:solidFill>
                <a:latin typeface="Calibri"/>
                <a:cs typeface="Calibri"/>
              </a:rPr>
              <a:t>98832-8324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2913" y="1470786"/>
            <a:ext cx="13817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Estudo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pré-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viabilidade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8258" y="1334261"/>
            <a:ext cx="180530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Dimensionamento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do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sistema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gerador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4818" y="1377188"/>
            <a:ext cx="14554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Avaliação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financ</a:t>
            </a:r>
            <a:r>
              <a:rPr dirty="0" sz="1800" spc="-10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am</a:t>
            </a:r>
            <a:r>
              <a:rPr dirty="0" sz="1800" spc="5">
                <a:latin typeface="Calibri"/>
                <a:cs typeface="Calibri"/>
              </a:rPr>
              <a:t>e</a:t>
            </a:r>
            <a:r>
              <a:rPr dirty="0" sz="1800" spc="-10">
                <a:latin typeface="Calibri"/>
                <a:cs typeface="Calibri"/>
              </a:rPr>
              <a:t>n</a:t>
            </a:r>
            <a:r>
              <a:rPr dirty="0" sz="1800" spc="-15">
                <a:latin typeface="Calibri"/>
                <a:cs typeface="Calibri"/>
              </a:rPr>
              <a:t>t</a:t>
            </a:r>
            <a:r>
              <a:rPr dirty="0" sz="1800" spc="-5"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0111" y="3268471"/>
            <a:ext cx="911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Projeto 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e</a:t>
            </a:r>
            <a:r>
              <a:rPr dirty="0" sz="1800" spc="-50">
                <a:latin typeface="Calibri"/>
                <a:cs typeface="Calibri"/>
              </a:rPr>
              <a:t>x</a:t>
            </a:r>
            <a:r>
              <a:rPr dirty="0" sz="1800">
                <a:latin typeface="Calibri"/>
                <a:cs typeface="Calibri"/>
              </a:rPr>
              <a:t>ecut</a:t>
            </a:r>
            <a:r>
              <a:rPr dirty="0" sz="1800" spc="-10">
                <a:latin typeface="Calibri"/>
                <a:cs typeface="Calibri"/>
              </a:rPr>
              <a:t>iv</a:t>
            </a:r>
            <a:r>
              <a:rPr dirty="0" sz="180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1870" y="3154172"/>
            <a:ext cx="18605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Solicitação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à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concessionária </a:t>
            </a:r>
            <a:r>
              <a:rPr dirty="0" sz="1800" spc="-15">
                <a:latin typeface="Calibri"/>
                <a:cs typeface="Calibri"/>
              </a:rPr>
              <a:t>para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acesso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á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rede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5501" y="3219069"/>
            <a:ext cx="195961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Montagem</a:t>
            </a:r>
            <a:r>
              <a:rPr dirty="0" sz="1800">
                <a:latin typeface="Calibri"/>
                <a:cs typeface="Calibri"/>
              </a:rPr>
              <a:t> e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comissionamento </a:t>
            </a:r>
            <a:r>
              <a:rPr dirty="0" sz="1800" spc="-5">
                <a:latin typeface="Calibri"/>
                <a:cs typeface="Calibri"/>
              </a:rPr>
              <a:t>do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sistema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8055" y="1197863"/>
            <a:ext cx="6215380" cy="2697480"/>
            <a:chOff x="448055" y="1197863"/>
            <a:chExt cx="6215380" cy="269748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0548" y="1452372"/>
              <a:ext cx="539496" cy="5394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055" y="3255263"/>
              <a:ext cx="612648" cy="6141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9884" y="3255263"/>
              <a:ext cx="539496" cy="5410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8920" y="3247643"/>
              <a:ext cx="646176" cy="6477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0908" y="1339595"/>
              <a:ext cx="656843" cy="6583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055" y="1446275"/>
              <a:ext cx="623316" cy="6233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9620" y="1197863"/>
              <a:ext cx="5893435" cy="1807845"/>
            </a:xfrm>
            <a:custGeom>
              <a:avLst/>
              <a:gdLst/>
              <a:ahLst/>
              <a:cxnLst/>
              <a:rect l="l" t="t" r="r" b="b"/>
              <a:pathLst>
                <a:path w="5893434" h="1807845">
                  <a:moveTo>
                    <a:pt x="5731751" y="1760220"/>
                  </a:moveTo>
                  <a:lnTo>
                    <a:pt x="6096" y="1760220"/>
                  </a:lnTo>
                  <a:lnTo>
                    <a:pt x="6096" y="1807464"/>
                  </a:lnTo>
                  <a:lnTo>
                    <a:pt x="5731751" y="1807464"/>
                  </a:lnTo>
                  <a:lnTo>
                    <a:pt x="5731751" y="1760220"/>
                  </a:lnTo>
                  <a:close/>
                </a:path>
                <a:path w="5893434" h="1807845">
                  <a:moveTo>
                    <a:pt x="589330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5893308" y="45720"/>
                  </a:lnTo>
                  <a:lnTo>
                    <a:pt x="5893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95348" y="408559"/>
            <a:ext cx="380682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000000"/>
                </a:solidFill>
              </a:rPr>
              <a:t>ETAPAS</a:t>
            </a:r>
            <a:r>
              <a:rPr dirty="0" sz="1800" spc="-30">
                <a:solidFill>
                  <a:srgbClr val="000000"/>
                </a:solidFill>
              </a:rPr>
              <a:t> </a:t>
            </a:r>
            <a:r>
              <a:rPr dirty="0" sz="1800" spc="-5">
                <a:solidFill>
                  <a:srgbClr val="000000"/>
                </a:solidFill>
              </a:rPr>
              <a:t>DO</a:t>
            </a:r>
            <a:r>
              <a:rPr dirty="0" sz="1800" spc="-15">
                <a:solidFill>
                  <a:srgbClr val="000000"/>
                </a:solidFill>
              </a:rPr>
              <a:t> </a:t>
            </a:r>
            <a:r>
              <a:rPr dirty="0" sz="1800" spc="-10">
                <a:solidFill>
                  <a:srgbClr val="000000"/>
                </a:solidFill>
              </a:rPr>
              <a:t>PROCESSO</a:t>
            </a:r>
            <a:r>
              <a:rPr dirty="0" sz="1800" spc="-20">
                <a:solidFill>
                  <a:srgbClr val="000000"/>
                </a:solidFill>
              </a:rPr>
              <a:t> </a:t>
            </a:r>
            <a:r>
              <a:rPr dirty="0" sz="1800" spc="-5">
                <a:solidFill>
                  <a:srgbClr val="000000"/>
                </a:solidFill>
              </a:rPr>
              <a:t>DE</a:t>
            </a:r>
            <a:r>
              <a:rPr dirty="0" sz="1800" spc="-10">
                <a:solidFill>
                  <a:srgbClr val="000000"/>
                </a:solidFill>
              </a:rPr>
              <a:t> </a:t>
            </a:r>
            <a:r>
              <a:rPr dirty="0" sz="1800" spc="-20">
                <a:solidFill>
                  <a:srgbClr val="000000"/>
                </a:solidFill>
              </a:rPr>
              <a:t>IMPLANTAÇÃO</a:t>
            </a:r>
            <a:endParaRPr sz="1800"/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5904" y="1144524"/>
            <a:ext cx="5577840" cy="1944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531367"/>
            <a:ext cx="37382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10"/>
              <a:t> MERCADO </a:t>
            </a:r>
            <a:r>
              <a:rPr dirty="0" spc="-5"/>
              <a:t>DE </a:t>
            </a:r>
            <a:r>
              <a:rPr dirty="0" spc="-10"/>
              <a:t>ENERGIA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268224"/>
            <a:ext cx="8476615" cy="4683760"/>
            <a:chOff x="390143" y="268224"/>
            <a:chExt cx="8476615" cy="4683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2406" y="1314957"/>
            <a:ext cx="6296025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9271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crescente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preocupação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dirty="0" sz="14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preservação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do meio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ambiente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busca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pela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diversificação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da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matriz elétrica,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associado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o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aumento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na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demanda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por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dirty="0" sz="1400" spc="-3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desenvolvimento</a:t>
            </a:r>
            <a:r>
              <a:rPr dirty="0" sz="1400" spc="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da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indústria,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impulsionou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geração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energia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elétrica</a:t>
            </a:r>
            <a:r>
              <a:rPr dirty="0" sz="1400" spc="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no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mundo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partir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 fontes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renováveis,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como</a:t>
            </a:r>
            <a:r>
              <a:rPr dirty="0" sz="14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fonte</a:t>
            </a:r>
            <a:r>
              <a:rPr dirty="0" sz="14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7E7E7E"/>
                </a:solidFill>
                <a:latin typeface="Calibri"/>
                <a:cs typeface="Calibri"/>
              </a:rPr>
              <a:t>solar.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34925">
              <a:lnSpc>
                <a:spcPct val="100000"/>
              </a:lnSpc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As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fontes renováveis,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embora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inicialmente</a:t>
            </a:r>
            <a:r>
              <a:rPr dirty="0" sz="1400" spc="3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mais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caras,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tornam-se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mais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competitivas</a:t>
            </a:r>
            <a:r>
              <a:rPr dirty="0" sz="1400" spc="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na </a:t>
            </a:r>
            <a:r>
              <a:rPr dirty="0" sz="1400" spc="-3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medida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em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se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expandem,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sendo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competitividade</a:t>
            </a:r>
            <a:r>
              <a:rPr dirty="0" sz="1400" spc="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resultante</a:t>
            </a:r>
            <a:r>
              <a:rPr dirty="0" sz="1400" spc="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da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redução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dos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custos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devido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ao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aumento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demanda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dos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avanços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tecnológicos.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Nessa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apresentação,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iremos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abordar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sobre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 crescimento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mercado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solar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brasileiro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dirty="0" sz="1400" spc="-3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mundial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os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benefícios</a:t>
            </a:r>
            <a:r>
              <a:rPr dirty="0" sz="1400" spc="1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o</a:t>
            </a:r>
            <a:r>
              <a:rPr dirty="0" sz="14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mesmo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proporciona</a:t>
            </a:r>
            <a:r>
              <a:rPr dirty="0" sz="1400" spc="-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tanto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no ambiente</a:t>
            </a:r>
            <a:r>
              <a:rPr dirty="0" sz="1400" spc="2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alibri"/>
                <a:cs typeface="Calibri"/>
              </a:rPr>
              <a:t>quanto</a:t>
            </a:r>
            <a:r>
              <a:rPr dirty="0" sz="1400" spc="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na </a:t>
            </a:r>
            <a:r>
              <a:rPr dirty="0" sz="14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7E7E7E"/>
                </a:solidFill>
                <a:latin typeface="Calibri"/>
                <a:cs typeface="Calibri"/>
              </a:rPr>
              <a:t>economia.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531367"/>
            <a:ext cx="33896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10"/>
              <a:t> </a:t>
            </a:r>
            <a:r>
              <a:rPr dirty="0" spc="-40"/>
              <a:t>MATRIZ</a:t>
            </a:r>
            <a:r>
              <a:rPr dirty="0" spc="-5"/>
              <a:t> </a:t>
            </a:r>
            <a:r>
              <a:rPr dirty="0" spc="-10"/>
              <a:t>ENERGÉTICA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0143" y="268224"/>
            <a:ext cx="8476615" cy="4752340"/>
            <a:chOff x="390143" y="268224"/>
            <a:chExt cx="8476615" cy="47523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1963" y="4511039"/>
              <a:ext cx="1534668" cy="5090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011" y="1110996"/>
              <a:ext cx="3432048" cy="3569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8696" y="2912363"/>
              <a:ext cx="1979676" cy="10774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540" y="471992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7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551510"/>
            <a:ext cx="24460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15"/>
              <a:t> </a:t>
            </a:r>
            <a:r>
              <a:rPr dirty="0" spc="-5"/>
              <a:t>GD</a:t>
            </a:r>
            <a:r>
              <a:rPr dirty="0" spc="-10"/>
              <a:t> </a:t>
            </a:r>
            <a:r>
              <a:rPr dirty="0" spc="-5"/>
              <a:t>NO</a:t>
            </a:r>
            <a:r>
              <a:rPr dirty="0" spc="-20"/>
              <a:t> </a:t>
            </a:r>
            <a:r>
              <a:rPr dirty="0" spc="-5"/>
              <a:t>BRASIL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268224"/>
            <a:ext cx="8476615" cy="4683760"/>
            <a:chOff x="390143" y="268224"/>
            <a:chExt cx="8476615" cy="4683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311" y="1229868"/>
              <a:ext cx="5472684" cy="299770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551510"/>
            <a:ext cx="24460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//</a:t>
            </a:r>
            <a:r>
              <a:rPr dirty="0" spc="-15"/>
              <a:t> </a:t>
            </a:r>
            <a:r>
              <a:rPr dirty="0" spc="-5"/>
              <a:t>GD</a:t>
            </a:r>
            <a:r>
              <a:rPr dirty="0" spc="-10"/>
              <a:t> </a:t>
            </a:r>
            <a:r>
              <a:rPr dirty="0" spc="-5"/>
              <a:t>NO</a:t>
            </a:r>
            <a:r>
              <a:rPr dirty="0" spc="-20"/>
              <a:t> </a:t>
            </a:r>
            <a:r>
              <a:rPr dirty="0" spc="-5"/>
              <a:t>BRASIL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0143" y="268224"/>
            <a:ext cx="8476615" cy="4683760"/>
            <a:chOff x="390143" y="268224"/>
            <a:chExt cx="8476615" cy="46837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143" y="268224"/>
              <a:ext cx="1080516" cy="10789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639" y="1203960"/>
              <a:ext cx="5730240" cy="319887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2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1964" y="4582666"/>
            <a:ext cx="1534668" cy="5105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1240" y="4805171"/>
            <a:ext cx="166814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</a:t>
            </a:r>
            <a:r>
              <a:rPr dirty="0" sz="1200" spc="-4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.a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l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berenergia</a:t>
            </a:r>
            <a:r>
              <a:rPr dirty="0" sz="1200" spc="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.</a:t>
            </a:r>
            <a:r>
              <a:rPr dirty="0" sz="1200" spc="-1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c</a:t>
            </a: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om.</a:t>
            </a:r>
            <a:r>
              <a:rPr dirty="0" sz="1200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br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666" y="2382469"/>
            <a:ext cx="483552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spc="-5">
                <a:solidFill>
                  <a:srgbClr val="000000"/>
                </a:solidFill>
              </a:rPr>
              <a:t>ENERGIA</a:t>
            </a:r>
            <a:r>
              <a:rPr dirty="0" sz="3800" spc="-60">
                <a:solidFill>
                  <a:srgbClr val="000000"/>
                </a:solidFill>
              </a:rPr>
              <a:t> </a:t>
            </a:r>
            <a:r>
              <a:rPr dirty="0" sz="3800" spc="-80">
                <a:solidFill>
                  <a:srgbClr val="000000"/>
                </a:solidFill>
              </a:rPr>
              <a:t>FOTOVOLTAICA</a:t>
            </a:r>
            <a:endParaRPr sz="3800"/>
          </a:p>
        </p:txBody>
      </p:sp>
      <p:grpSp>
        <p:nvGrpSpPr>
          <p:cNvPr id="7" name="object 7"/>
          <p:cNvGrpSpPr/>
          <p:nvPr/>
        </p:nvGrpSpPr>
        <p:grpSpPr>
          <a:xfrm>
            <a:off x="632764" y="2589529"/>
            <a:ext cx="8234045" cy="2362200"/>
            <a:chOff x="632764" y="2589529"/>
            <a:chExt cx="8234045" cy="23622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764" y="2589529"/>
              <a:ext cx="315468" cy="3413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1963" y="4442459"/>
              <a:ext cx="1534668" cy="5090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18540" y="4651349"/>
            <a:ext cx="169354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" b="1" i="1">
                <a:solidFill>
                  <a:srgbClr val="7E7E7E"/>
                </a:solidFill>
                <a:latin typeface="Calibri"/>
                <a:cs typeface="Calibri"/>
                <a:hlinkClick r:id="rId4"/>
              </a:rPr>
              <a:t>www.alberenergia.com.br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E7E7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jomar jorge ramos</dc:creator>
  <dc:title>TÍTULO DA  Geração Fotovoltaica</dc:title>
  <dcterms:created xsi:type="dcterms:W3CDTF">2023-04-18T00:52:53Z</dcterms:created>
  <dcterms:modified xsi:type="dcterms:W3CDTF">2023-04-18T00:52:53Z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2019-09-24T00:00:00Z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2023-04-18T00:00:00Z</vt:filetime>
  </property>
</Properties>
</file>